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sldIdLst>
    <p:sldId id="257" r:id="rId3"/>
    <p:sldId id="267" r:id="rId4"/>
    <p:sldId id="258" r:id="rId5"/>
    <p:sldId id="261" r:id="rId6"/>
    <p:sldId id="268" r:id="rId7"/>
    <p:sldId id="276" r:id="rId8"/>
    <p:sldId id="260" r:id="rId9"/>
    <p:sldId id="262" r:id="rId10"/>
    <p:sldId id="259" r:id="rId11"/>
    <p:sldId id="263" r:id="rId12"/>
    <p:sldId id="265" r:id="rId13"/>
    <p:sldId id="277" r:id="rId14"/>
    <p:sldId id="278" r:id="rId15"/>
    <p:sldId id="279" r:id="rId16"/>
    <p:sldId id="269" r:id="rId17"/>
    <p:sldId id="270" r:id="rId18"/>
    <p:sldId id="266" r:id="rId19"/>
    <p:sldId id="280" r:id="rId20"/>
    <p:sldId id="281" r:id="rId21"/>
    <p:sldId id="282" r:id="rId22"/>
    <p:sldId id="283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9" autoAdjust="0"/>
    <p:restoredTop sz="94660"/>
  </p:normalViewPr>
  <p:slideViewPr>
    <p:cSldViewPr snapToGrid="0">
      <p:cViewPr>
        <p:scale>
          <a:sx n="64" d="100"/>
          <a:sy n="64" d="100"/>
        </p:scale>
        <p:origin x="-76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3068" y="5228783"/>
            <a:ext cx="9733117" cy="609459"/>
          </a:xfrm>
        </p:spPr>
        <p:txBody>
          <a:bodyPr anchor="ctr"/>
          <a:lstStyle>
            <a:lvl1pPr>
              <a:defRPr sz="2198" b="1">
                <a:solidFill>
                  <a:schemeClr val="accent6"/>
                </a:solidFill>
                <a:latin typeface="PF BeauSans Pr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068" y="5896198"/>
            <a:ext cx="9733117" cy="50470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PF BeauSans Pro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1541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72121" y="1995026"/>
            <a:ext cx="5423600" cy="22981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72121" y="4357002"/>
            <a:ext cx="5423600" cy="22981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5794" y="1995026"/>
            <a:ext cx="5423600" cy="4659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203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5794" y="1995026"/>
            <a:ext cx="5423600" cy="22981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5794" y="4357002"/>
            <a:ext cx="5423600" cy="22981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83223" y="1995026"/>
            <a:ext cx="5399812" cy="4659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6416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1234788"/>
            <a:ext cx="4012196" cy="684056"/>
          </a:xfrm>
        </p:spPr>
        <p:txBody>
          <a:bodyPr anchor="t" anchorCtr="0"/>
          <a:lstStyle>
            <a:lvl1pPr algn="l">
              <a:defRPr sz="1998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60" y="1234788"/>
            <a:ext cx="6815975" cy="5431168"/>
          </a:xfrm>
        </p:spPr>
        <p:txBody>
          <a:bodyPr/>
          <a:lstStyle>
            <a:lvl1pPr>
              <a:defRPr sz="1798"/>
            </a:lvl1pPr>
            <a:lvl2pPr>
              <a:defRPr sz="1598"/>
            </a:lvl2pPr>
            <a:lvl3pPr>
              <a:defRPr sz="1399"/>
            </a:lvl3pPr>
            <a:lvl4pPr>
              <a:defRPr sz="1199"/>
            </a:lvl4pPr>
            <a:lvl5pPr>
              <a:defRPr sz="1199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95026"/>
            <a:ext cx="4012196" cy="4670930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874C4E-5C0D-4749-A4AD-6921F4DD613A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9B64A-C4DC-47BE-B828-EF3219CCBB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81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74" y="5290854"/>
            <a:ext cx="7315517" cy="566606"/>
          </a:xfrm>
        </p:spPr>
        <p:txBody>
          <a:bodyPr anchor="t" anchorCtr="0"/>
          <a:lstStyle>
            <a:lvl1pPr algn="l">
              <a:defRPr sz="1998" b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74" y="1234789"/>
            <a:ext cx="7315517" cy="4056065"/>
          </a:xfrm>
        </p:spPr>
        <p:txBody>
          <a:bodyPr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74" y="5863934"/>
            <a:ext cx="7315517" cy="804677"/>
          </a:xfrm>
        </p:spPr>
        <p:txBody>
          <a:bodyPr/>
          <a:lstStyle>
            <a:lvl1pPr marL="0" indent="0">
              <a:buNone/>
              <a:defRPr sz="1399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2C974-F173-4EC2-B868-0F57FC9A61F2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3EE2-2F12-4771-8EFA-17CC16C98F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81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463068" y="5228783"/>
            <a:ext cx="8582188" cy="609459"/>
          </a:xfrm>
        </p:spPr>
        <p:txBody>
          <a:bodyPr anchor="ctr"/>
          <a:lstStyle>
            <a:lvl1pPr>
              <a:defRPr sz="2198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3068" y="5896198"/>
            <a:ext cx="8582188" cy="504708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244458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510FEE-53AE-41AF-8DA6-CD7C26025364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F5DEDA-A55D-4DAD-9BDC-B76126E5FF19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2354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CE1EE9-67CD-4481-9EA4-4880F2FF2576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D89317-4981-4B37-9BF2-DB9FB06A2C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616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6E03619-A9D3-4D94-BAE8-E230B55715AD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EE7F6-56DB-4DAC-AD37-79DAE009921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203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1982329"/>
            <a:ext cx="5410914" cy="4683627"/>
          </a:xfrm>
        </p:spPr>
        <p:txBody>
          <a:bodyPr/>
          <a:lstStyle>
            <a:lvl1pPr>
              <a:defRPr sz="1798"/>
            </a:lvl1pPr>
            <a:lvl2pPr>
              <a:defRPr sz="1598"/>
            </a:lvl2pPr>
            <a:lvl3pPr>
              <a:defRPr sz="1399"/>
            </a:lvl3pPr>
            <a:lvl4pPr>
              <a:defRPr sz="1199"/>
            </a:lvl4pPr>
            <a:lvl5pPr>
              <a:defRPr sz="1199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21" y="1982329"/>
            <a:ext cx="5410914" cy="4683627"/>
          </a:xfrm>
        </p:spPr>
        <p:txBody>
          <a:bodyPr/>
          <a:lstStyle>
            <a:lvl1pPr>
              <a:defRPr sz="1798"/>
            </a:lvl1pPr>
            <a:lvl2pPr>
              <a:defRPr sz="1598"/>
            </a:lvl2pPr>
            <a:lvl3pPr>
              <a:defRPr sz="1399"/>
            </a:lvl3pPr>
            <a:lvl4pPr>
              <a:defRPr sz="1199"/>
            </a:lvl4pPr>
            <a:lvl5pPr>
              <a:defRPr sz="1199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D3673-F847-46C6-9076-D16ABB29F08D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01C1B-F6B5-4966-87BA-BA8738A13E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53381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67" y="1220119"/>
            <a:ext cx="10974069" cy="40909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699" y="1629217"/>
            <a:ext cx="5424695" cy="351522"/>
          </a:xfrm>
        </p:spPr>
        <p:txBody>
          <a:bodyPr tIns="36000" bIns="36000" anchor="t" anchorCtr="0"/>
          <a:lstStyle>
            <a:lvl1pPr marL="0" indent="0">
              <a:buNone/>
              <a:defRPr sz="1798" b="0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1985403"/>
            <a:ext cx="5420429" cy="4670930"/>
          </a:xfrm>
        </p:spPr>
        <p:txBody>
          <a:bodyPr/>
          <a:lstStyle>
            <a:lvl1pPr>
              <a:defRPr sz="1798"/>
            </a:lvl1pPr>
            <a:lvl2pPr>
              <a:defRPr sz="1598"/>
            </a:lvl2pPr>
            <a:lvl3pPr>
              <a:defRPr sz="1399"/>
            </a:lvl3pPr>
            <a:lvl4pPr>
              <a:defRPr sz="1199"/>
            </a:lvl4pPr>
            <a:lvl5pPr>
              <a:defRPr sz="1199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3221" y="1985404"/>
            <a:ext cx="5399813" cy="4670930"/>
          </a:xfrm>
        </p:spPr>
        <p:txBody>
          <a:bodyPr/>
          <a:lstStyle>
            <a:lvl1pPr>
              <a:defRPr sz="1798"/>
            </a:lvl1pPr>
            <a:lvl2pPr>
              <a:defRPr sz="1598"/>
            </a:lvl2pPr>
            <a:lvl3pPr>
              <a:defRPr sz="1399"/>
            </a:lvl3pPr>
            <a:lvl4pPr>
              <a:defRPr sz="1199"/>
            </a:lvl4pPr>
            <a:lvl5pPr>
              <a:defRPr sz="1199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614A2-4CA3-471E-B8BD-80DD392647D9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CFA5D-F170-4034-A30C-6DA2837BF83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83222" y="1629217"/>
            <a:ext cx="5398613" cy="351522"/>
          </a:xfrm>
        </p:spPr>
        <p:txBody>
          <a:bodyPr tIns="36000" bIns="36000" anchor="t" anchorCtr="0"/>
          <a:lstStyle>
            <a:lvl1pPr marL="0" indent="0">
              <a:buNone/>
              <a:defRPr sz="1798" b="0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991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060685" y="3481499"/>
            <a:ext cx="9733117" cy="609459"/>
          </a:xfrm>
        </p:spPr>
        <p:txBody>
          <a:bodyPr anchor="ctr"/>
          <a:lstStyle>
            <a:lvl1pPr>
              <a:defRPr sz="2198" b="1">
                <a:solidFill>
                  <a:schemeClr val="accent6"/>
                </a:solidFill>
                <a:latin typeface="PF BeauSans Pro" pitchFamily="2" charset="0"/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0685" y="4220905"/>
            <a:ext cx="9733117" cy="504708"/>
          </a:xfrm>
        </p:spPr>
        <p:txBody>
          <a:bodyPr/>
          <a:lstStyle>
            <a:lvl1pPr marL="0" indent="0">
              <a:buFontTx/>
              <a:buNone/>
              <a:defRPr b="1">
                <a:solidFill>
                  <a:schemeClr val="bg1"/>
                </a:solidFill>
                <a:latin typeface="PF BeauSans Pro" pitchFamily="2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70986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5794" y="1995026"/>
            <a:ext cx="5423600" cy="229816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5794" y="4357002"/>
            <a:ext cx="5423600" cy="2298168"/>
          </a:xfrm>
        </p:spPr>
        <p:txBody>
          <a:bodyPr/>
          <a:lstStyle/>
          <a:p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72121" y="1995026"/>
            <a:ext cx="5423600" cy="229816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72121" y="4357002"/>
            <a:ext cx="5423600" cy="229816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824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5794" y="1995027"/>
            <a:ext cx="5423600" cy="2046649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5794" y="4041676"/>
            <a:ext cx="5423600" cy="251097"/>
          </a:xfrm>
        </p:spPr>
        <p:txBody>
          <a:bodyPr tIns="18000" bIns="18000"/>
          <a:lstStyle>
            <a:lvl1pPr marL="0" indent="0">
              <a:buNone/>
              <a:defRPr sz="1399" b="0"/>
            </a:lvl1pPr>
            <a:lvl2pPr marL="543967" indent="0">
              <a:buNone/>
              <a:defRPr/>
            </a:lvl2pPr>
            <a:lvl3pPr marL="1087936" indent="0">
              <a:buNone/>
              <a:defRPr/>
            </a:lvl3pPr>
            <a:lvl4pPr marL="1631904" indent="0">
              <a:buNone/>
              <a:defRPr/>
            </a:lvl4pPr>
            <a:lvl5pPr marL="217587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72121" y="1995027"/>
            <a:ext cx="5423600" cy="2046649"/>
          </a:xfrm>
        </p:spPr>
        <p:txBody>
          <a:bodyPr/>
          <a:lstStyle/>
          <a:p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2121" y="4041676"/>
            <a:ext cx="5423600" cy="251097"/>
          </a:xfrm>
        </p:spPr>
        <p:txBody>
          <a:bodyPr tIns="18000" bIns="18000"/>
          <a:lstStyle>
            <a:lvl1pPr marL="0" indent="0">
              <a:buNone/>
              <a:defRPr sz="1399" b="0"/>
            </a:lvl1pPr>
            <a:lvl2pPr marL="543967" indent="0">
              <a:buNone/>
              <a:defRPr/>
            </a:lvl2pPr>
            <a:lvl3pPr marL="1087936" indent="0">
              <a:buNone/>
              <a:defRPr/>
            </a:lvl3pPr>
            <a:lvl4pPr marL="1631904" indent="0">
              <a:buNone/>
              <a:defRPr/>
            </a:lvl4pPr>
            <a:lvl5pPr marL="217587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05794" y="4371953"/>
            <a:ext cx="5423600" cy="2046649"/>
          </a:xfrm>
        </p:spPr>
        <p:txBody>
          <a:bodyPr/>
          <a:lstStyle/>
          <a:p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05794" y="6418602"/>
            <a:ext cx="5423600" cy="251097"/>
          </a:xfrm>
        </p:spPr>
        <p:txBody>
          <a:bodyPr tIns="18000" bIns="18000"/>
          <a:lstStyle>
            <a:lvl1pPr marL="0" indent="0">
              <a:buNone/>
              <a:defRPr sz="1399" b="0"/>
            </a:lvl1pPr>
            <a:lvl2pPr marL="543967" indent="0">
              <a:buNone/>
              <a:defRPr/>
            </a:lvl2pPr>
            <a:lvl3pPr marL="1087936" indent="0">
              <a:buNone/>
              <a:defRPr/>
            </a:lvl3pPr>
            <a:lvl4pPr marL="1631904" indent="0">
              <a:buNone/>
              <a:defRPr/>
            </a:lvl4pPr>
            <a:lvl5pPr marL="217587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172121" y="4371953"/>
            <a:ext cx="5423600" cy="2046649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172121" y="6418602"/>
            <a:ext cx="5423600" cy="251097"/>
          </a:xfrm>
        </p:spPr>
        <p:txBody>
          <a:bodyPr tIns="18000" bIns="18000"/>
          <a:lstStyle>
            <a:lvl1pPr marL="0" indent="0">
              <a:buNone/>
              <a:defRPr sz="1399" b="0"/>
            </a:lvl1pPr>
            <a:lvl2pPr marL="543967" indent="0">
              <a:buNone/>
              <a:defRPr/>
            </a:lvl2pPr>
            <a:lvl3pPr marL="1087936" indent="0">
              <a:buNone/>
              <a:defRPr/>
            </a:lvl3pPr>
            <a:lvl4pPr marL="1631904" indent="0">
              <a:buNone/>
              <a:defRPr/>
            </a:lvl4pPr>
            <a:lvl5pPr marL="2175872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035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72121" y="1995026"/>
            <a:ext cx="5423600" cy="2298168"/>
          </a:xfrm>
        </p:spPr>
        <p:txBody>
          <a:bodyPr/>
          <a:lstStyle/>
          <a:p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72121" y="4357002"/>
            <a:ext cx="5423600" cy="229816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5794" y="1995026"/>
            <a:ext cx="5423600" cy="46598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9796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5794" y="1995026"/>
            <a:ext cx="5423600" cy="229816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5794" y="4357002"/>
            <a:ext cx="5423600" cy="2298168"/>
          </a:xfrm>
        </p:spPr>
        <p:txBody>
          <a:bodyPr/>
          <a:lstStyle/>
          <a:p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6183223" y="1995026"/>
            <a:ext cx="5399812" cy="465982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38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6" y="1234788"/>
            <a:ext cx="4012196" cy="684056"/>
          </a:xfrm>
        </p:spPr>
        <p:txBody>
          <a:bodyPr anchor="t" anchorCtr="0"/>
          <a:lstStyle>
            <a:lvl1pPr algn="l">
              <a:defRPr sz="1998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060" y="1234788"/>
            <a:ext cx="6815975" cy="5431168"/>
          </a:xfrm>
        </p:spPr>
        <p:txBody>
          <a:bodyPr/>
          <a:lstStyle>
            <a:lvl1pPr>
              <a:defRPr sz="1798"/>
            </a:lvl1pPr>
            <a:lvl2pPr>
              <a:defRPr sz="1598"/>
            </a:lvl2pPr>
            <a:lvl3pPr>
              <a:defRPr sz="1399"/>
            </a:lvl3pPr>
            <a:lvl4pPr>
              <a:defRPr sz="1199"/>
            </a:lvl4pPr>
            <a:lvl5pPr>
              <a:defRPr sz="1199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6" y="1995026"/>
            <a:ext cx="4012196" cy="4670930"/>
          </a:xfrm>
        </p:spPr>
        <p:txBody>
          <a:bodyPr/>
          <a:lstStyle>
            <a:lvl1pPr marL="0" indent="0">
              <a:buNone/>
              <a:defRPr sz="1598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874C4E-5C0D-4749-A4AD-6921F4DD613A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59B64A-C4DC-47BE-B828-EF3219CCBBFD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648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874" y="5290854"/>
            <a:ext cx="7315517" cy="566606"/>
          </a:xfrm>
        </p:spPr>
        <p:txBody>
          <a:bodyPr anchor="t" anchorCtr="0"/>
          <a:lstStyle>
            <a:lvl1pPr algn="l">
              <a:defRPr sz="1998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874" y="1234789"/>
            <a:ext cx="7315517" cy="4056065"/>
          </a:xfrm>
        </p:spPr>
        <p:txBody>
          <a:bodyPr/>
          <a:lstStyle>
            <a:lvl1pPr marL="0" indent="0">
              <a:buNone/>
              <a:defRPr sz="3197"/>
            </a:lvl1pPr>
            <a:lvl2pPr marL="456743" indent="0">
              <a:buNone/>
              <a:defRPr sz="2797"/>
            </a:lvl2pPr>
            <a:lvl3pPr marL="913486" indent="0">
              <a:buNone/>
              <a:defRPr sz="2398"/>
            </a:lvl3pPr>
            <a:lvl4pPr marL="1370228" indent="0">
              <a:buNone/>
              <a:defRPr sz="1998"/>
            </a:lvl4pPr>
            <a:lvl5pPr marL="1826971" indent="0">
              <a:buNone/>
              <a:defRPr sz="1998"/>
            </a:lvl5pPr>
            <a:lvl6pPr marL="2283714" indent="0">
              <a:buNone/>
              <a:defRPr sz="1998"/>
            </a:lvl6pPr>
            <a:lvl7pPr marL="2740457" indent="0">
              <a:buNone/>
              <a:defRPr sz="1998"/>
            </a:lvl7pPr>
            <a:lvl8pPr marL="3197200" indent="0">
              <a:buNone/>
              <a:defRPr sz="1998"/>
            </a:lvl8pPr>
            <a:lvl9pPr marL="3653942" indent="0">
              <a:buNone/>
              <a:defRPr sz="1998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874" y="5863934"/>
            <a:ext cx="7315517" cy="804677"/>
          </a:xfrm>
        </p:spPr>
        <p:txBody>
          <a:bodyPr/>
          <a:lstStyle>
            <a:lvl1pPr marL="0" indent="0">
              <a:buNone/>
              <a:defRPr sz="1399"/>
            </a:lvl1pPr>
            <a:lvl2pPr marL="456743" indent="0">
              <a:buNone/>
              <a:defRPr sz="1199"/>
            </a:lvl2pPr>
            <a:lvl3pPr marL="913486" indent="0">
              <a:buNone/>
              <a:defRPr sz="999"/>
            </a:lvl3pPr>
            <a:lvl4pPr marL="1370228" indent="0">
              <a:buNone/>
              <a:defRPr sz="899"/>
            </a:lvl4pPr>
            <a:lvl5pPr marL="1826971" indent="0">
              <a:buNone/>
              <a:defRPr sz="899"/>
            </a:lvl5pPr>
            <a:lvl6pPr marL="2283714" indent="0">
              <a:buNone/>
              <a:defRPr sz="899"/>
            </a:lvl6pPr>
            <a:lvl7pPr marL="2740457" indent="0">
              <a:buNone/>
              <a:defRPr sz="899"/>
            </a:lvl7pPr>
            <a:lvl8pPr marL="3197200" indent="0">
              <a:buNone/>
              <a:defRPr sz="899"/>
            </a:lvl8pPr>
            <a:lvl9pPr marL="3653942" indent="0">
              <a:buNone/>
              <a:defRPr sz="89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112C974-F173-4EC2-B868-0F57FC9A61F2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93EE2-2F12-4771-8EFA-17CC16C98F82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7656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PF BeauSans Pro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F BeauSans Pro" pitchFamily="2" charset="0"/>
              </a:defRPr>
            </a:lvl1pPr>
            <a:lvl2pPr>
              <a:defRPr>
                <a:latin typeface="PF BeauSans Pro" pitchFamily="2" charset="0"/>
              </a:defRPr>
            </a:lvl2pPr>
            <a:lvl3pPr>
              <a:defRPr>
                <a:latin typeface="PF BeauSans Pro" pitchFamily="2" charset="0"/>
              </a:defRPr>
            </a:lvl3pPr>
            <a:lvl4pPr>
              <a:defRPr>
                <a:latin typeface="PF BeauSans Pro" pitchFamily="2" charset="0"/>
              </a:defRPr>
            </a:lvl4pPr>
            <a:lvl5pPr>
              <a:defRPr>
                <a:latin typeface="PF BeauSans Pro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BeauSans Pro" pitchFamily="2" charset="0"/>
              </a:defRPr>
            </a:lvl1pPr>
          </a:lstStyle>
          <a:p>
            <a:fld id="{47C4C0A8-467A-4D1D-925D-FB93599E96A2}" type="datetime1">
              <a:rPr lang="en-GB" smtClean="0"/>
              <a:pPr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BeauSans Pro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BeauSans Pro" pitchFamily="2" charset="0"/>
              </a:defRPr>
            </a:lvl1pPr>
          </a:lstStyle>
          <a:p>
            <a:fld id="{89253A1A-5A82-4C96-BAE0-4DDC9233D3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1605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accent6"/>
                </a:solidFill>
                <a:latin typeface="PF BeauSans Pro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F BeauSans Pro" pitchFamily="2" charset="0"/>
              </a:defRPr>
            </a:lvl1pPr>
            <a:lvl2pPr>
              <a:defRPr>
                <a:latin typeface="PF BeauSans Pro" pitchFamily="2" charset="0"/>
              </a:defRPr>
            </a:lvl2pPr>
            <a:lvl3pPr>
              <a:defRPr>
                <a:latin typeface="PF BeauSans Pro" pitchFamily="2" charset="0"/>
              </a:defRPr>
            </a:lvl3pPr>
            <a:lvl4pPr>
              <a:defRPr>
                <a:latin typeface="PF BeauSans Pro" pitchFamily="2" charset="0"/>
              </a:defRPr>
            </a:lvl4pPr>
            <a:lvl5pPr>
              <a:defRPr>
                <a:latin typeface="PF BeauSans Pro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F BeauSans Pro" pitchFamily="2" charset="0"/>
              </a:defRPr>
            </a:lvl1pPr>
          </a:lstStyle>
          <a:p>
            <a:fld id="{47C4C0A8-467A-4D1D-925D-FB93599E96A2}" type="datetime1">
              <a:rPr lang="en-GB" smtClean="0"/>
              <a:pPr/>
              <a:t>30/03/2017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PF BeauSans Pro" pitchFamily="2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F BeauSans Pro" pitchFamily="2" charset="0"/>
              </a:defRPr>
            </a:lvl1pPr>
          </a:lstStyle>
          <a:p>
            <a:fld id="{89253A1A-5A82-4C96-BAE0-4DDC9233D3E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950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0CB9F7-75FB-4408-A3A8-084257341E57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24C502-7F61-4635-B82F-126BFFD34A46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005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1982329"/>
            <a:ext cx="5410914" cy="4683627"/>
          </a:xfrm>
        </p:spPr>
        <p:txBody>
          <a:bodyPr/>
          <a:lstStyle>
            <a:lvl1pPr>
              <a:defRPr sz="1798"/>
            </a:lvl1pPr>
            <a:lvl2pPr>
              <a:defRPr sz="1598"/>
            </a:lvl2pPr>
            <a:lvl3pPr>
              <a:defRPr sz="1399"/>
            </a:lvl3pPr>
            <a:lvl4pPr>
              <a:defRPr sz="1199"/>
            </a:lvl4pPr>
            <a:lvl5pPr>
              <a:defRPr sz="1199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21" y="1982329"/>
            <a:ext cx="5410914" cy="4683627"/>
          </a:xfrm>
        </p:spPr>
        <p:txBody>
          <a:bodyPr/>
          <a:lstStyle>
            <a:lvl1pPr>
              <a:defRPr sz="1798"/>
            </a:lvl1pPr>
            <a:lvl2pPr>
              <a:defRPr sz="1598"/>
            </a:lvl2pPr>
            <a:lvl3pPr>
              <a:defRPr sz="1399"/>
            </a:lvl3pPr>
            <a:lvl4pPr>
              <a:defRPr sz="1199"/>
            </a:lvl4pPr>
            <a:lvl5pPr>
              <a:defRPr sz="1199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11D3673-F847-46C6-9076-D16ABB29F08D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C01C1B-F6B5-4966-87BA-BA8738A13E35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68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7767" y="1220119"/>
            <a:ext cx="10974069" cy="40909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4699" y="1629217"/>
            <a:ext cx="5424695" cy="351522"/>
          </a:xfrm>
        </p:spPr>
        <p:txBody>
          <a:bodyPr tIns="36000" bIns="36000" anchor="t" anchorCtr="0"/>
          <a:lstStyle>
            <a:lvl1pPr marL="0" indent="0">
              <a:buNone/>
              <a:defRPr sz="1798" b="0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1985403"/>
            <a:ext cx="5420429" cy="4670930"/>
          </a:xfrm>
        </p:spPr>
        <p:txBody>
          <a:bodyPr/>
          <a:lstStyle>
            <a:lvl1pPr>
              <a:defRPr sz="1798"/>
            </a:lvl1pPr>
            <a:lvl2pPr>
              <a:defRPr sz="1598"/>
            </a:lvl2pPr>
            <a:lvl3pPr>
              <a:defRPr sz="1399"/>
            </a:lvl3pPr>
            <a:lvl4pPr>
              <a:defRPr sz="1199"/>
            </a:lvl4pPr>
            <a:lvl5pPr>
              <a:defRPr sz="1199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3221" y="1985404"/>
            <a:ext cx="5399813" cy="4670930"/>
          </a:xfrm>
        </p:spPr>
        <p:txBody>
          <a:bodyPr/>
          <a:lstStyle>
            <a:lvl1pPr>
              <a:defRPr sz="1798"/>
            </a:lvl1pPr>
            <a:lvl2pPr>
              <a:defRPr sz="1598"/>
            </a:lvl2pPr>
            <a:lvl3pPr>
              <a:defRPr sz="1399"/>
            </a:lvl3pPr>
            <a:lvl4pPr>
              <a:defRPr sz="1199"/>
            </a:lvl4pPr>
            <a:lvl5pPr>
              <a:defRPr sz="1199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614A2-4CA3-471E-B8BD-80DD392647D9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6CFA5D-F170-4034-A30C-6DA2837BF83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6183222" y="1629217"/>
            <a:ext cx="5398613" cy="351522"/>
          </a:xfrm>
        </p:spPr>
        <p:txBody>
          <a:bodyPr tIns="36000" bIns="36000" anchor="t" anchorCtr="0"/>
          <a:lstStyle>
            <a:lvl1pPr marL="0" indent="0">
              <a:buNone/>
              <a:defRPr sz="1798" b="0"/>
            </a:lvl1pPr>
            <a:lvl2pPr marL="456743" indent="0">
              <a:buNone/>
              <a:defRPr sz="1998" b="1"/>
            </a:lvl2pPr>
            <a:lvl3pPr marL="913486" indent="0">
              <a:buNone/>
              <a:defRPr sz="1798" b="1"/>
            </a:lvl3pPr>
            <a:lvl4pPr marL="1370228" indent="0">
              <a:buNone/>
              <a:defRPr sz="1598" b="1"/>
            </a:lvl4pPr>
            <a:lvl5pPr marL="1826971" indent="0">
              <a:buNone/>
              <a:defRPr sz="1598" b="1"/>
            </a:lvl5pPr>
            <a:lvl6pPr marL="2283714" indent="0">
              <a:buNone/>
              <a:defRPr sz="1598" b="1"/>
            </a:lvl6pPr>
            <a:lvl7pPr marL="2740457" indent="0">
              <a:buNone/>
              <a:defRPr sz="1598" b="1"/>
            </a:lvl7pPr>
            <a:lvl8pPr marL="3197200" indent="0">
              <a:buNone/>
              <a:defRPr sz="1598" b="1"/>
            </a:lvl8pPr>
            <a:lvl9pPr marL="3653942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329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5794" y="1995026"/>
            <a:ext cx="5423600" cy="22981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05794" y="4357002"/>
            <a:ext cx="5423600" cy="22981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172121" y="1995026"/>
            <a:ext cx="5423600" cy="22981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6172121" y="4357002"/>
            <a:ext cx="5423600" cy="229816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7521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&amp;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B539B3-6785-4CA1-9C39-F9459D9A4201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4F991-84D7-424B-99EC-05CD3D77DC2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5794" y="1995027"/>
            <a:ext cx="5423600" cy="20466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05794" y="4041676"/>
            <a:ext cx="5423600" cy="251097"/>
          </a:xfrm>
        </p:spPr>
        <p:txBody>
          <a:bodyPr tIns="18000" bIns="18000"/>
          <a:lstStyle>
            <a:lvl1pPr marL="0" indent="0">
              <a:buNone/>
              <a:defRPr sz="1399" b="0"/>
            </a:lvl1pPr>
            <a:lvl2pPr marL="543967" indent="0">
              <a:buNone/>
              <a:defRPr/>
            </a:lvl2pPr>
            <a:lvl3pPr marL="1087936" indent="0">
              <a:buNone/>
              <a:defRPr/>
            </a:lvl3pPr>
            <a:lvl4pPr marL="1631904" indent="0">
              <a:buNone/>
              <a:defRPr/>
            </a:lvl4pPr>
            <a:lvl5pPr marL="217587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72121" y="1995027"/>
            <a:ext cx="5423600" cy="20466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9"/>
          </p:nvPr>
        </p:nvSpPr>
        <p:spPr>
          <a:xfrm>
            <a:off x="6172121" y="4041676"/>
            <a:ext cx="5423600" cy="251097"/>
          </a:xfrm>
        </p:spPr>
        <p:txBody>
          <a:bodyPr tIns="18000" bIns="18000"/>
          <a:lstStyle>
            <a:lvl1pPr marL="0" indent="0">
              <a:buNone/>
              <a:defRPr sz="1399" b="0"/>
            </a:lvl1pPr>
            <a:lvl2pPr marL="543967" indent="0">
              <a:buNone/>
              <a:defRPr/>
            </a:lvl2pPr>
            <a:lvl3pPr marL="1087936" indent="0">
              <a:buNone/>
              <a:defRPr/>
            </a:lvl3pPr>
            <a:lvl4pPr marL="1631904" indent="0">
              <a:buNone/>
              <a:defRPr/>
            </a:lvl4pPr>
            <a:lvl5pPr marL="217587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20"/>
          </p:nvPr>
        </p:nvSpPr>
        <p:spPr>
          <a:xfrm>
            <a:off x="605794" y="4371953"/>
            <a:ext cx="5423600" cy="20466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/>
          </p:nvPr>
        </p:nvSpPr>
        <p:spPr>
          <a:xfrm>
            <a:off x="605794" y="6418602"/>
            <a:ext cx="5423600" cy="251097"/>
          </a:xfrm>
        </p:spPr>
        <p:txBody>
          <a:bodyPr tIns="18000" bIns="18000"/>
          <a:lstStyle>
            <a:lvl1pPr marL="0" indent="0">
              <a:buNone/>
              <a:defRPr sz="1399" b="0"/>
            </a:lvl1pPr>
            <a:lvl2pPr marL="543967" indent="0">
              <a:buNone/>
              <a:defRPr/>
            </a:lvl2pPr>
            <a:lvl3pPr marL="1087936" indent="0">
              <a:buNone/>
              <a:defRPr/>
            </a:lvl3pPr>
            <a:lvl4pPr marL="1631904" indent="0">
              <a:buNone/>
              <a:defRPr/>
            </a:lvl4pPr>
            <a:lvl5pPr marL="217587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22"/>
          </p:nvPr>
        </p:nvSpPr>
        <p:spPr>
          <a:xfrm>
            <a:off x="6172121" y="4371953"/>
            <a:ext cx="5423600" cy="204664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0"/>
          <p:cNvSpPr>
            <a:spLocks noGrp="1"/>
          </p:cNvSpPr>
          <p:nvPr>
            <p:ph type="body" sz="quarter" idx="23"/>
          </p:nvPr>
        </p:nvSpPr>
        <p:spPr>
          <a:xfrm>
            <a:off x="6172121" y="6418602"/>
            <a:ext cx="5423600" cy="251097"/>
          </a:xfrm>
        </p:spPr>
        <p:txBody>
          <a:bodyPr tIns="18000" bIns="18000"/>
          <a:lstStyle>
            <a:lvl1pPr marL="0" indent="0">
              <a:buNone/>
              <a:defRPr sz="1399" b="0"/>
            </a:lvl1pPr>
            <a:lvl2pPr marL="543967" indent="0">
              <a:buNone/>
              <a:defRPr/>
            </a:lvl2pPr>
            <a:lvl3pPr marL="1087936" indent="0">
              <a:buNone/>
              <a:defRPr/>
            </a:lvl3pPr>
            <a:lvl4pPr marL="1631904" indent="0">
              <a:buNone/>
              <a:defRPr/>
            </a:lvl4pPr>
            <a:lvl5pPr marL="2175872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8556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3376" y="271288"/>
            <a:ext cx="9644990" cy="68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  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3376" y="1125278"/>
            <a:ext cx="10974069" cy="4679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60225" y="6596619"/>
            <a:ext cx="2845011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algn="r" defTabSz="1087936">
              <a:defRPr sz="999">
                <a:solidFill>
                  <a:schemeClr val="tx1"/>
                </a:solidFill>
              </a:defRPr>
            </a:lvl1pPr>
          </a:lstStyle>
          <a:p>
            <a:fld id="{571ED39C-6029-4614-8212-04B3D2265555}" type="datetime1">
              <a:rPr lang="en-GB" smtClean="0"/>
              <a:pPr/>
              <a:t>30/03/2017</a:t>
            </a:fld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23376" y="5976008"/>
            <a:ext cx="10974069" cy="53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algn="r" defTabSz="1087936">
              <a:defRPr>
                <a:solidFill>
                  <a:schemeClr val="accent5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3155" y="6596619"/>
            <a:ext cx="1072033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defTabSz="1087936">
              <a:defRPr sz="999">
                <a:solidFill>
                  <a:schemeClr val="tx1"/>
                </a:solidFill>
              </a:defRPr>
            </a:lvl1pPr>
          </a:lstStyle>
          <a:p>
            <a:fld id="{9A45C98B-8C02-465F-94BD-E7E86C6468C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1615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87936" rtl="0" eaLnBrk="1" fontAlgn="base" hangingPunct="1">
        <a:spcBef>
          <a:spcPct val="0"/>
        </a:spcBef>
        <a:spcAft>
          <a:spcPct val="0"/>
        </a:spcAft>
        <a:defRPr sz="1998">
          <a:solidFill>
            <a:schemeClr val="accent4"/>
          </a:solidFill>
          <a:latin typeface="+mj-lt"/>
          <a:ea typeface="+mj-ea"/>
          <a:cs typeface="+mj-cs"/>
        </a:defRPr>
      </a:lvl1pPr>
      <a:lvl2pPr algn="l" defTabSz="1087936" rtl="0" eaLnBrk="1" fontAlgn="base" hangingPunct="1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2pPr>
      <a:lvl3pPr algn="l" defTabSz="1087936" rtl="0" eaLnBrk="1" fontAlgn="base" hangingPunct="1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3pPr>
      <a:lvl4pPr algn="l" defTabSz="1087936" rtl="0" eaLnBrk="1" fontAlgn="base" hangingPunct="1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4pPr>
      <a:lvl5pPr algn="l" defTabSz="1087936" rtl="0" eaLnBrk="1" fontAlgn="base" hangingPunct="1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5pPr>
      <a:lvl6pPr marL="456743" algn="l" defTabSz="1087936" rtl="0" eaLnBrk="1" fontAlgn="base" hangingPunct="1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6pPr>
      <a:lvl7pPr marL="913486" algn="l" defTabSz="1087936" rtl="0" eaLnBrk="1" fontAlgn="base" hangingPunct="1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7pPr>
      <a:lvl8pPr marL="1370228" algn="l" defTabSz="1087936" rtl="0" eaLnBrk="1" fontAlgn="base" hangingPunct="1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8pPr>
      <a:lvl9pPr marL="1826971" algn="l" defTabSz="1087936" rtl="0" eaLnBrk="1" fontAlgn="base" hangingPunct="1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9pPr>
    </p:titleStyle>
    <p:bodyStyle>
      <a:lvl1pPr marL="407580" indent="-407580" algn="l" defTabSz="1087936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84939" indent="-340972" algn="l" defTabSz="1087936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598">
          <a:solidFill>
            <a:schemeClr val="tx1"/>
          </a:solidFill>
          <a:latin typeface="+mn-lt"/>
        </a:defRPr>
      </a:lvl2pPr>
      <a:lvl3pPr marL="1360713" indent="-272777" algn="l" defTabSz="1087936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399">
          <a:solidFill>
            <a:schemeClr val="tx1"/>
          </a:solidFill>
          <a:latin typeface="+mn-lt"/>
        </a:defRPr>
      </a:lvl3pPr>
      <a:lvl4pPr marL="1904681" indent="-272777" algn="l" defTabSz="1087936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199">
          <a:solidFill>
            <a:schemeClr val="tx1"/>
          </a:solidFill>
          <a:latin typeface="+mn-lt"/>
        </a:defRPr>
      </a:lvl4pPr>
      <a:lvl5pPr marL="2448649" indent="-272777" algn="l" defTabSz="1087936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099">
          <a:solidFill>
            <a:schemeClr val="tx1"/>
          </a:solidFill>
          <a:latin typeface="+mn-lt"/>
        </a:defRPr>
      </a:lvl5pPr>
      <a:lvl6pPr marL="2905392" indent="-272777" algn="l" defTabSz="1087936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099">
          <a:solidFill>
            <a:schemeClr val="tx1"/>
          </a:solidFill>
          <a:latin typeface="+mn-lt"/>
        </a:defRPr>
      </a:lvl6pPr>
      <a:lvl7pPr marL="3362135" indent="-272777" algn="l" defTabSz="1087936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099">
          <a:solidFill>
            <a:schemeClr val="tx1"/>
          </a:solidFill>
          <a:latin typeface="+mn-lt"/>
        </a:defRPr>
      </a:lvl7pPr>
      <a:lvl8pPr marL="3818877" indent="-272777" algn="l" defTabSz="1087936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099">
          <a:solidFill>
            <a:schemeClr val="tx1"/>
          </a:solidFill>
          <a:latin typeface="+mn-lt"/>
        </a:defRPr>
      </a:lvl8pPr>
      <a:lvl9pPr marL="4275620" indent="-272777" algn="l" defTabSz="1087936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0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709">
          <p15:clr>
            <a:srgbClr val="F26B43"/>
          </p15:clr>
        </p15:guide>
        <p15:guide id="2" pos="647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95512" y="306924"/>
            <a:ext cx="9672855" cy="68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 </a:t>
            </a: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5512" y="1125277"/>
            <a:ext cx="10974069" cy="4751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60225" y="6596619"/>
            <a:ext cx="2845011" cy="26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algn="r" defTabSz="1087936">
              <a:defRPr sz="999"/>
            </a:lvl1pPr>
          </a:lstStyle>
          <a:p>
            <a:fld id="{B61A2DE1-92E6-4EE2-B031-31C140B5D723}" type="datetime1">
              <a:rPr lang="en-GB"/>
              <a:pPr/>
              <a:t>30/03/2017</a:t>
            </a:fld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31167" y="5999765"/>
            <a:ext cx="10974069" cy="533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algn="r" defTabSz="1087936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563155" y="6598205"/>
            <a:ext cx="1072033" cy="26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932" tIns="54466" rIns="108932" bIns="54466" numCol="1" anchor="t" anchorCtr="0" compatLnSpc="1">
            <a:prstTxWarp prst="textNoShape">
              <a:avLst/>
            </a:prstTxWarp>
          </a:bodyPr>
          <a:lstStyle>
            <a:lvl1pPr defTabSz="1087936">
              <a:defRPr sz="999"/>
            </a:lvl1pPr>
          </a:lstStyle>
          <a:p>
            <a:fld id="{358F5EBE-2214-4BA4-8BBB-A70DA8DC0627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941969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087936" rtl="0" fontAlgn="base">
        <a:spcBef>
          <a:spcPct val="0"/>
        </a:spcBef>
        <a:spcAft>
          <a:spcPct val="0"/>
        </a:spcAft>
        <a:defRPr sz="1998">
          <a:solidFill>
            <a:schemeClr val="accent6"/>
          </a:solidFill>
          <a:latin typeface="+mj-lt"/>
          <a:ea typeface="+mj-ea"/>
          <a:cs typeface="+mj-cs"/>
        </a:defRPr>
      </a:lvl1pPr>
      <a:lvl2pPr algn="l" defTabSz="1087936" rtl="0" fontAlgn="base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2pPr>
      <a:lvl3pPr algn="l" defTabSz="1087936" rtl="0" fontAlgn="base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3pPr>
      <a:lvl4pPr algn="l" defTabSz="1087936" rtl="0" fontAlgn="base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4pPr>
      <a:lvl5pPr algn="l" defTabSz="1087936" rtl="0" fontAlgn="base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5pPr>
      <a:lvl6pPr marL="456743" algn="l" defTabSz="1087936" rtl="0" fontAlgn="base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6pPr>
      <a:lvl7pPr marL="913486" algn="l" defTabSz="1087936" rtl="0" fontAlgn="base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7pPr>
      <a:lvl8pPr marL="1370228" algn="l" defTabSz="1087936" rtl="0" fontAlgn="base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8pPr>
      <a:lvl9pPr marL="1826971" algn="l" defTabSz="1087936" rtl="0" fontAlgn="base">
        <a:spcBef>
          <a:spcPct val="0"/>
        </a:spcBef>
        <a:spcAft>
          <a:spcPct val="0"/>
        </a:spcAft>
        <a:defRPr sz="1998">
          <a:solidFill>
            <a:schemeClr val="tx2"/>
          </a:solidFill>
          <a:latin typeface="Arial" charset="0"/>
        </a:defRPr>
      </a:lvl9pPr>
    </p:titleStyle>
    <p:bodyStyle>
      <a:lvl1pPr marL="407580" indent="-407580" algn="l" defTabSz="1087936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884939" indent="-340972" algn="l" defTabSz="1087936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598">
          <a:solidFill>
            <a:schemeClr val="tx1"/>
          </a:solidFill>
          <a:latin typeface="+mn-lt"/>
        </a:defRPr>
      </a:lvl2pPr>
      <a:lvl3pPr marL="1360713" indent="-272777" algn="l" defTabSz="1087936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399">
          <a:solidFill>
            <a:schemeClr val="tx1"/>
          </a:solidFill>
          <a:latin typeface="+mn-lt"/>
        </a:defRPr>
      </a:lvl3pPr>
      <a:lvl4pPr marL="1904681" indent="-272777" algn="l" defTabSz="1087936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199">
          <a:solidFill>
            <a:schemeClr val="tx1"/>
          </a:solidFill>
          <a:latin typeface="+mn-lt"/>
        </a:defRPr>
      </a:lvl4pPr>
      <a:lvl5pPr marL="2448649" indent="-272777" algn="l" defTabSz="1087936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099">
          <a:solidFill>
            <a:schemeClr val="tx1"/>
          </a:solidFill>
          <a:latin typeface="+mn-lt"/>
        </a:defRPr>
      </a:lvl5pPr>
      <a:lvl6pPr marL="2905392" indent="-272777" algn="l" defTabSz="1087936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099">
          <a:solidFill>
            <a:schemeClr val="tx1"/>
          </a:solidFill>
          <a:latin typeface="+mn-lt"/>
        </a:defRPr>
      </a:lvl6pPr>
      <a:lvl7pPr marL="3362135" indent="-272777" algn="l" defTabSz="1087936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099">
          <a:solidFill>
            <a:schemeClr val="tx1"/>
          </a:solidFill>
          <a:latin typeface="+mn-lt"/>
        </a:defRPr>
      </a:lvl7pPr>
      <a:lvl8pPr marL="3818877" indent="-272777" algn="l" defTabSz="1087936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099">
          <a:solidFill>
            <a:schemeClr val="tx1"/>
          </a:solidFill>
          <a:latin typeface="+mn-lt"/>
        </a:defRPr>
      </a:lvl8pPr>
      <a:lvl9pPr marL="4275620" indent="-272777" algn="l" defTabSz="1087936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1099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43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486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28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6971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14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457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00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3942" algn="l" defTabSz="913486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709">
          <p15:clr>
            <a:srgbClr val="F26B43"/>
          </p15:clr>
        </p15:guide>
        <p15:guide id="2" pos="647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png"/><Relationship Id="rId9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Relationship Id="rId9" Type="http://schemas.openxmlformats.org/officeDocument/2006/relationships/image" Target="../media/image6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3.xml"/><Relationship Id="rId1" Type="http://schemas.openxmlformats.org/officeDocument/2006/relationships/video" Target="file:///D:\EU-U17\HNS_PROMO_U17_MP4%20(1).mp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drazen/HNS/PrezentacijaHNSAgrokor/hns_logo_horizontal.png" TargetMode="External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 rot="20979829">
            <a:off x="346999" y="2678019"/>
            <a:ext cx="7891201" cy="2175064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ta-IN" sz="4800" dirty="0">
                <a:latin typeface="Arabic Typesetting" pitchFamily="66" charset="-78"/>
              </a:rPr>
              <a:t>BUDUĆE ZVIJEZDE DOLAZE U HRVATSKU</a:t>
            </a:r>
            <a:endParaRPr lang="en-US" sz="4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28600" y="5756498"/>
            <a:ext cx="8782531" cy="504708"/>
          </a:xfrm>
        </p:spPr>
        <p:txBody>
          <a:bodyPr/>
          <a:lstStyle/>
          <a:p>
            <a:r>
              <a:rPr lang="ta-IN" sz="2800" dirty="0">
                <a:latin typeface="Aharoni" pitchFamily="2" charset="-79"/>
              </a:rPr>
              <a:t>UEFA U</a:t>
            </a:r>
            <a:r>
              <a:rPr lang="hr-HR" sz="2800" dirty="0">
                <a:latin typeface="Aharoni" pitchFamily="2" charset="-79"/>
                <a:cs typeface="Aharoni" pitchFamily="2" charset="-79"/>
              </a:rPr>
              <a:t>-</a:t>
            </a:r>
            <a:r>
              <a:rPr lang="ta-IN" sz="2800" dirty="0">
                <a:latin typeface="Aharoni" pitchFamily="2" charset="-79"/>
              </a:rPr>
              <a:t>17 EURO, HRVATSKA</a:t>
            </a:r>
            <a:r>
              <a:rPr lang="ta-IN" sz="2800" dirty="0" smtClean="0">
                <a:latin typeface="Aharoni" pitchFamily="2" charset="-79"/>
              </a:rPr>
              <a:t>,</a:t>
            </a:r>
            <a:r>
              <a:rPr lang="hr-HR" sz="2800" dirty="0" smtClean="0">
                <a:latin typeface="Aharoni" pitchFamily="2" charset="-79"/>
                <a:cs typeface="Aharoni" pitchFamily="2" charset="-79"/>
              </a:rPr>
              <a:t> </a:t>
            </a:r>
            <a:r>
              <a:rPr lang="hr-HR" sz="4000" dirty="0" smtClean="0">
                <a:latin typeface="Aharoni" pitchFamily="2" charset="-79"/>
                <a:cs typeface="Aharoni" pitchFamily="2" charset="-79"/>
              </a:rPr>
              <a:t>03. – 19.05.2017. </a:t>
            </a:r>
            <a:endParaRPr lang="en-US" sz="4000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446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25555" y="197411"/>
            <a:ext cx="10070878" cy="685086"/>
          </a:xfrm>
        </p:spPr>
        <p:txBody>
          <a:bodyPr/>
          <a:lstStyle/>
          <a:p>
            <a:r>
              <a:rPr lang="ta-IN" sz="4800" dirty="0"/>
              <a:t>EURO KAO PROMOTOR ZDRAVOG </a:t>
            </a:r>
            <a:r>
              <a:rPr lang="ta-IN" sz="4800" dirty="0">
                <a:latin typeface="Arabic Typesetting" pitchFamily="66" charset="-78"/>
              </a:rPr>
              <a:t>Ž</a:t>
            </a:r>
            <a:r>
              <a:rPr lang="ta-IN" sz="4800" dirty="0"/>
              <a:t>IVOTA</a:t>
            </a:r>
            <a:endParaRPr lang="en-GB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41355" y="1199075"/>
            <a:ext cx="11581224" cy="1438661"/>
          </a:xfrm>
        </p:spPr>
        <p:txBody>
          <a:bodyPr/>
          <a:lstStyle/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ta-IN" sz="3200" dirty="0"/>
              <a:t>Promocija i kroz sustav nogometnih škola te kroz osnovne i srednje </a:t>
            </a:r>
            <a:r>
              <a:rPr lang="ta-IN" sz="3200" dirty="0" smtClean="0"/>
              <a:t>škole</a:t>
            </a:r>
            <a:endParaRPr lang="ta-IN" sz="3200" dirty="0"/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ta-IN" sz="3200" dirty="0"/>
              <a:t>Poticanje mladih na bavljenje sportom i fizi</a:t>
            </a:r>
            <a:r>
              <a:rPr lang="ta-IN" sz="3200" dirty="0">
                <a:latin typeface="Arabic Typesetting" pitchFamily="66" charset="-78"/>
              </a:rPr>
              <a:t>č</a:t>
            </a:r>
            <a:r>
              <a:rPr lang="ta-IN" sz="3200" dirty="0"/>
              <a:t>kom aktivnoš</a:t>
            </a:r>
            <a:r>
              <a:rPr lang="ta-IN" sz="3200" dirty="0">
                <a:latin typeface="Arabic Typesetting" pitchFamily="66" charset="-78"/>
              </a:rPr>
              <a:t>ć</a:t>
            </a:r>
            <a:r>
              <a:rPr lang="ta-IN" sz="3200" dirty="0"/>
              <a:t>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099" y="2728209"/>
            <a:ext cx="7163304" cy="37775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5" name="Group 14"/>
          <p:cNvGrpSpPr/>
          <p:nvPr/>
        </p:nvGrpSpPr>
        <p:grpSpPr>
          <a:xfrm>
            <a:off x="951433" y="2781603"/>
            <a:ext cx="3605286" cy="1294795"/>
            <a:chOff x="950329" y="3181832"/>
            <a:chExt cx="3609042" cy="1296144"/>
          </a:xfrm>
        </p:grpSpPr>
        <p:sp>
          <p:nvSpPr>
            <p:cNvPr id="17" name="TextBox 16"/>
            <p:cNvSpPr txBox="1"/>
            <p:nvPr/>
          </p:nvSpPr>
          <p:spPr>
            <a:xfrm>
              <a:off x="1013695" y="3181832"/>
              <a:ext cx="3528392" cy="1015663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a-IN" sz="5994" b="1" dirty="0">
                  <a:ln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9A2426"/>
                      </a:gs>
                      <a:gs pos="100000">
                        <a:schemeClr val="tx1"/>
                      </a:gs>
                      <a:gs pos="50000">
                        <a:srgbClr val="9A2426"/>
                      </a:gs>
                    </a:gsLst>
                    <a:lin ang="15600000" scaled="0"/>
                    <a:tileRect/>
                  </a:gradFill>
                  <a:latin typeface="Arial Black"/>
                  <a:cs typeface="Arial Black"/>
                </a:rPr>
                <a:t>1300</a:t>
              </a:r>
              <a:endParaRPr lang="en-US" sz="5994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9A2426"/>
                    </a:gs>
                    <a:gs pos="100000">
                      <a:schemeClr val="tx1"/>
                    </a:gs>
                    <a:gs pos="50000">
                      <a:srgbClr val="9A2426"/>
                    </a:gs>
                  </a:gsLst>
                  <a:lin ang="15600000" scaled="0"/>
                  <a:tileRect/>
                </a:gradFill>
                <a:latin typeface="Arial Black"/>
                <a:cs typeface="Arial Black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50329" y="4077866"/>
              <a:ext cx="3609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1998" b="1" spc="-100" dirty="0">
                  <a:ln w="3175" cmpd="sng">
                    <a:solidFill>
                      <a:srgbClr val="FFFFFF">
                        <a:alpha val="40000"/>
                      </a:srgbClr>
                    </a:solidFill>
                  </a:ln>
                  <a:latin typeface="Arial"/>
                  <a:cs typeface="Arial"/>
                </a:rPr>
                <a:t>NOGOMETNIH ŠKOLA</a:t>
              </a:r>
              <a:endParaRPr lang="en-US" sz="1998" b="1" spc="-100" dirty="0">
                <a:ln w="3175" cmpd="sng">
                  <a:solidFill>
                    <a:srgbClr val="FFFFFF">
                      <a:alpha val="40000"/>
                    </a:srgbClr>
                  </a:solidFill>
                </a:ln>
                <a:latin typeface="Arial"/>
                <a:cs typeface="Arial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982420" y="5083460"/>
            <a:ext cx="3608597" cy="1334824"/>
            <a:chOff x="983443" y="4653930"/>
            <a:chExt cx="3612356" cy="1336214"/>
          </a:xfrm>
        </p:grpSpPr>
        <p:sp>
          <p:nvSpPr>
            <p:cNvPr id="8" name="TextBox 7"/>
            <p:cNvSpPr txBox="1"/>
            <p:nvPr/>
          </p:nvSpPr>
          <p:spPr>
            <a:xfrm>
              <a:off x="1067407" y="4653930"/>
              <a:ext cx="3528392" cy="1015663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a-IN" sz="5994" b="1" dirty="0">
                  <a:ln>
                    <a:solidFill>
                      <a:schemeClr val="bg1"/>
                    </a:solidFill>
                  </a:ln>
                  <a:gradFill flip="none" rotWithShape="1">
                    <a:gsLst>
                      <a:gs pos="0">
                        <a:srgbClr val="E65527"/>
                      </a:gs>
                      <a:gs pos="100000">
                        <a:schemeClr val="tx1"/>
                      </a:gs>
                      <a:gs pos="72000">
                        <a:srgbClr val="E65527"/>
                      </a:gs>
                    </a:gsLst>
                    <a:lin ang="15480000" scaled="0"/>
                    <a:tileRect/>
                  </a:gradFill>
                  <a:latin typeface="Arial Black"/>
                  <a:cs typeface="Arial Black"/>
                </a:rPr>
                <a:t>60.000+</a:t>
              </a:r>
              <a:endParaRPr lang="en-US" sz="5994" b="1" dirty="0">
                <a:ln>
                  <a:solidFill>
                    <a:schemeClr val="bg1"/>
                  </a:solidFill>
                </a:ln>
                <a:gradFill flip="none" rotWithShape="1">
                  <a:gsLst>
                    <a:gs pos="0">
                      <a:srgbClr val="E65527"/>
                    </a:gs>
                    <a:gs pos="100000">
                      <a:schemeClr val="tx1"/>
                    </a:gs>
                    <a:gs pos="72000">
                      <a:srgbClr val="E65527"/>
                    </a:gs>
                  </a:gsLst>
                  <a:lin ang="15480000" scaled="0"/>
                  <a:tileRect/>
                </a:gradFill>
                <a:latin typeface="Arial Black"/>
                <a:cs typeface="Arial Black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3443" y="5590034"/>
              <a:ext cx="360904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a-IN" sz="1998" b="1" spc="-100" dirty="0">
                  <a:ln w="3175" cmpd="sng">
                    <a:solidFill>
                      <a:srgbClr val="FFFFFF">
                        <a:alpha val="40000"/>
                      </a:srgbClr>
                    </a:solidFill>
                  </a:ln>
                  <a:latin typeface="Arial"/>
                  <a:cs typeface="Arial"/>
                </a:rPr>
                <a:t>DJECE</a:t>
              </a:r>
              <a:endParaRPr lang="en-US" sz="1998" b="1" spc="-100" dirty="0">
                <a:ln w="3175" cmpd="sng">
                  <a:solidFill>
                    <a:srgbClr val="FFFFFF">
                      <a:alpha val="40000"/>
                    </a:srgbClr>
                  </a:solidFill>
                </a:ln>
                <a:latin typeface="Arial"/>
                <a:cs typeface="Arial"/>
              </a:endParaRPr>
            </a:p>
          </p:txBody>
        </p:sp>
      </p:grpSp>
      <p:cxnSp>
        <p:nvCxnSpPr>
          <p:cNvPr id="20" name="Curved Connector 19"/>
          <p:cNvCxnSpPr/>
          <p:nvPr/>
        </p:nvCxnSpPr>
        <p:spPr bwMode="auto">
          <a:xfrm rot="16200000" flipH="1">
            <a:off x="2298371" y="4349310"/>
            <a:ext cx="1121283" cy="575462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50800" cap="flat" cmpd="sng" algn="ctr">
            <a:solidFill>
              <a:srgbClr val="F3AD27"/>
            </a:solidFill>
            <a:prstDash val="sysDash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8263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2" y="196338"/>
            <a:ext cx="9644990" cy="685641"/>
          </a:xfrm>
        </p:spPr>
        <p:txBody>
          <a:bodyPr/>
          <a:lstStyle/>
          <a:p>
            <a:r>
              <a:rPr lang="hr-HR" sz="3600" dirty="0">
                <a:solidFill>
                  <a:srgbClr val="FFC000"/>
                </a:solidFill>
                <a:latin typeface="UEFA Colosseum"/>
              </a:rPr>
              <a:t>MARKETINŠKE MOGUĆNOSTI</a:t>
            </a:r>
            <a:endParaRPr lang="en-GB" sz="3600" dirty="0">
              <a:solidFill>
                <a:srgbClr val="FFC000"/>
              </a:solidFill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088937" y="1127143"/>
            <a:ext cx="7103063" cy="2828660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ta-IN" dirty="0">
                <a:latin typeface="UEFA Colosseum"/>
              </a:rPr>
              <a:t>Vidljivost na utakmicama</a:t>
            </a:r>
            <a:r>
              <a:rPr lang="hr-HR" dirty="0">
                <a:latin typeface="UEFA Colosseum"/>
              </a:rPr>
              <a:t> i press događanjima</a:t>
            </a:r>
            <a:endParaRPr lang="ta-IN" dirty="0">
              <a:latin typeface="UEFA Colosseum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ta-IN" dirty="0">
                <a:latin typeface="UEFA Colosseum"/>
              </a:rPr>
              <a:t>Dodatna sponzorska događanja i aktivacije na lokacijama </a:t>
            </a:r>
            <a:r>
              <a:rPr lang="hr-HR" dirty="0">
                <a:latin typeface="UEFA Colosseum"/>
              </a:rPr>
              <a:t>ususret i za vrijeme Prvenstva</a:t>
            </a:r>
            <a:endParaRPr lang="ta-IN" dirty="0">
              <a:latin typeface="UEFA Colosseum"/>
            </a:endParaRPr>
          </a:p>
          <a:p>
            <a:pPr>
              <a:buSzPct val="100000"/>
              <a:buBlip>
                <a:blip r:embed="rId2"/>
              </a:buBlip>
            </a:pPr>
            <a:r>
              <a:rPr lang="hr-HR" dirty="0">
                <a:latin typeface="UEFA Colosseum"/>
              </a:rPr>
              <a:t>Službena pjesma i video-spot Prvenstva</a:t>
            </a:r>
            <a:endParaRPr lang="ta-IN" dirty="0">
              <a:latin typeface="UEFA Colosseum"/>
            </a:endParaRP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ta-IN" b="1" dirty="0">
                <a:latin typeface="UEFA Colosseum"/>
              </a:rPr>
              <a:t>Ambasadori prvenstva </a:t>
            </a:r>
            <a:r>
              <a:rPr lang="mr-IN" b="1" dirty="0">
                <a:latin typeface="UEFA Colosseum"/>
              </a:rPr>
              <a:t>–</a:t>
            </a:r>
            <a:r>
              <a:rPr lang="ta-IN" b="1" dirty="0">
                <a:latin typeface="UEFA Colosseum"/>
              </a:rPr>
              <a:t> poznata hrvatska lica iz nogometa i </a:t>
            </a:r>
            <a:r>
              <a:rPr lang="hr-HR" b="1" dirty="0">
                <a:latin typeface="UEFA Colosseum"/>
              </a:rPr>
              <a:t>društvenog života</a:t>
            </a: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hr-HR" b="1" dirty="0">
                <a:solidFill>
                  <a:srgbClr val="FF0000"/>
                </a:solidFill>
                <a:latin typeface="UEFA Colosseum"/>
              </a:rPr>
              <a:t>A reprezentativci kao najavljivači prvenstva na društvenim mrežama</a:t>
            </a:r>
            <a:endParaRPr lang="ta-IN" b="1" dirty="0">
              <a:solidFill>
                <a:srgbClr val="FF0000"/>
              </a:solidFill>
              <a:latin typeface="UEFA Colosseum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66" y="3860199"/>
            <a:ext cx="4645538" cy="27819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009" y="3766967"/>
            <a:ext cx="5073870" cy="28540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98" y="1184085"/>
            <a:ext cx="4135873" cy="23266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9224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71" y="241308"/>
            <a:ext cx="9644990" cy="685641"/>
          </a:xfrm>
        </p:spPr>
        <p:txBody>
          <a:bodyPr/>
          <a:lstStyle/>
          <a:p>
            <a:r>
              <a:rPr lang="hr-HR" sz="4800" dirty="0" smtClean="0"/>
              <a:t>AMBASADORI TURNIRA</a:t>
            </a:r>
            <a:endParaRPr lang="hr-HR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632" y="1140268"/>
            <a:ext cx="10974069" cy="47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39">
              <a:spcAft>
                <a:spcPts val="799"/>
              </a:spcAft>
              <a:buNone/>
            </a:pPr>
            <a:r>
              <a:rPr lang="hr-HR" sz="2400" dirty="0">
                <a:solidFill>
                  <a:srgbClr val="FFC000"/>
                </a:solidFill>
                <a:latin typeface="UEFA Colosseum"/>
              </a:rPr>
              <a:t>nogomet </a:t>
            </a:r>
            <a:r>
              <a:rPr lang="hr-HR" sz="2400" dirty="0">
                <a:solidFill>
                  <a:srgbClr val="AB0634"/>
                </a:solidFill>
                <a:latin typeface="UEFA Colosseum"/>
              </a:rPr>
              <a:t>/ NIKO KRANJČAR </a:t>
            </a:r>
          </a:p>
        </p:txBody>
      </p:sp>
      <p:pic>
        <p:nvPicPr>
          <p:cNvPr id="1026" name="Picture 2" descr="D:\Niko-Kranjc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9898" y="1169235"/>
            <a:ext cx="4227223" cy="3147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 descr="D:\nikopoi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882" y="3912433"/>
            <a:ext cx="3840366" cy="2750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/>
          <a:srcRect l="50166" t="13953" r="22095" b="8010"/>
          <a:stretch/>
        </p:blipFill>
        <p:spPr>
          <a:xfrm>
            <a:off x="4005815" y="1768840"/>
            <a:ext cx="3759090" cy="48867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621" y="196338"/>
            <a:ext cx="9644990" cy="685641"/>
          </a:xfrm>
        </p:spPr>
        <p:txBody>
          <a:bodyPr/>
          <a:lstStyle/>
          <a:p>
            <a:r>
              <a:rPr lang="hr-HR" sz="4800" dirty="0" smtClean="0"/>
              <a:t>AMBASADORI TURNIRA</a:t>
            </a:r>
            <a:endParaRPr lang="hr-HR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35" y="1125278"/>
            <a:ext cx="10974069" cy="479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39">
              <a:spcAft>
                <a:spcPts val="799"/>
              </a:spcAft>
              <a:buNone/>
            </a:pPr>
            <a:r>
              <a:rPr lang="hr-HR" sz="2400" dirty="0" smtClean="0">
                <a:solidFill>
                  <a:srgbClr val="FFC000"/>
                </a:solidFill>
                <a:latin typeface="UEFA Colosseum"/>
              </a:rPr>
              <a:t>zabava</a:t>
            </a:r>
            <a:r>
              <a:rPr lang="en-GB" sz="2400" dirty="0" smtClean="0">
                <a:solidFill>
                  <a:srgbClr val="AB0634"/>
                </a:solidFill>
                <a:latin typeface="UEFA Colosseum"/>
              </a:rPr>
              <a:t> / ENI JURIŠIĆ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1554282"/>
            <a:ext cx="2751475" cy="2049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4939" lvl="1" indent="-340972" defTabSz="1087936">
              <a:spcBef>
                <a:spcPct val="20000"/>
              </a:spcBef>
              <a:buClr>
                <a:srgbClr val="961919"/>
              </a:buClr>
              <a:buFontTx/>
              <a:buChar char="•"/>
            </a:pPr>
            <a:r>
              <a:rPr lang="hr-HR" sz="2400" kern="0" dirty="0">
                <a:solidFill>
                  <a:srgbClr val="000000"/>
                </a:solidFill>
                <a:latin typeface="UEFA Colosseum"/>
              </a:rPr>
              <a:t>25 </a:t>
            </a:r>
            <a:r>
              <a:rPr lang="hr-HR" sz="2400" kern="0" dirty="0" err="1">
                <a:solidFill>
                  <a:srgbClr val="000000"/>
                </a:solidFill>
                <a:latin typeface="UEFA Colosseum"/>
              </a:rPr>
              <a:t>years</a:t>
            </a:r>
            <a:endParaRPr lang="en-GB" sz="2400" kern="0" dirty="0">
              <a:solidFill>
                <a:srgbClr val="000000"/>
              </a:solidFill>
              <a:latin typeface="UEFA Colosseum"/>
            </a:endParaRPr>
          </a:p>
          <a:p>
            <a:pPr marL="884939" lvl="1" indent="-340972" defTabSz="1087936">
              <a:spcBef>
                <a:spcPct val="20000"/>
              </a:spcBef>
              <a:buClr>
                <a:srgbClr val="961919"/>
              </a:buClr>
              <a:buFontTx/>
              <a:buChar char="•"/>
            </a:pPr>
            <a:r>
              <a:rPr lang="hr-HR" sz="2400" kern="0" dirty="0" err="1">
                <a:solidFill>
                  <a:srgbClr val="000000"/>
                </a:solidFill>
                <a:latin typeface="UEFA Colosseum"/>
              </a:rPr>
              <a:t>singer</a:t>
            </a:r>
            <a:endParaRPr lang="en-GB" sz="2400" kern="0" dirty="0">
              <a:solidFill>
                <a:srgbClr val="000000"/>
              </a:solidFill>
              <a:latin typeface="UEFA Colosseum"/>
            </a:endParaRPr>
          </a:p>
          <a:p>
            <a:pPr marL="884939" lvl="1" indent="-340972" defTabSz="1087936">
              <a:spcBef>
                <a:spcPct val="20000"/>
              </a:spcBef>
              <a:buClr>
                <a:srgbClr val="961919"/>
              </a:buClr>
              <a:buFontTx/>
              <a:buChar char="•"/>
            </a:pPr>
            <a:r>
              <a:rPr lang="hr-HR" sz="2400" kern="0" dirty="0" err="1">
                <a:solidFill>
                  <a:srgbClr val="000000"/>
                </a:solidFill>
                <a:latin typeface="UEFA Colosseum"/>
              </a:rPr>
              <a:t>born</a:t>
            </a:r>
            <a:r>
              <a:rPr lang="hr-HR" sz="2400" kern="0" dirty="0">
                <a:solidFill>
                  <a:srgbClr val="000000"/>
                </a:solidFill>
                <a:latin typeface="UEFA Colosseum"/>
              </a:rPr>
              <a:t>/</a:t>
            </a:r>
            <a:r>
              <a:rPr lang="hr-HR" sz="2400" kern="0" dirty="0" err="1">
                <a:solidFill>
                  <a:srgbClr val="000000"/>
                </a:solidFill>
                <a:latin typeface="UEFA Colosseum"/>
              </a:rPr>
              <a:t>lives</a:t>
            </a:r>
            <a:r>
              <a:rPr lang="hr-HR" sz="2400" kern="0" dirty="0">
                <a:solidFill>
                  <a:srgbClr val="000000"/>
                </a:solidFill>
                <a:latin typeface="UEFA Colosseum"/>
              </a:rPr>
              <a:t> </a:t>
            </a:r>
            <a:r>
              <a:rPr lang="hr-HR" sz="2400" kern="0" dirty="0" err="1">
                <a:solidFill>
                  <a:srgbClr val="000000"/>
                </a:solidFill>
                <a:latin typeface="UEFA Colosseum"/>
              </a:rPr>
              <a:t>in</a:t>
            </a:r>
            <a:r>
              <a:rPr lang="hr-HR" sz="2400" kern="0" dirty="0">
                <a:solidFill>
                  <a:srgbClr val="000000"/>
                </a:solidFill>
                <a:latin typeface="UEFA Colosseum"/>
              </a:rPr>
              <a:t> RIJEKA</a:t>
            </a:r>
          </a:p>
          <a:p>
            <a:pPr marL="884939" lvl="1" indent="-340972" defTabSz="1087936">
              <a:spcBef>
                <a:spcPct val="20000"/>
              </a:spcBef>
              <a:buClr>
                <a:srgbClr val="961919"/>
              </a:buClr>
              <a:buFontTx/>
              <a:buChar char="•"/>
            </a:pPr>
            <a:endParaRPr lang="hr-HR" sz="1798" kern="0" dirty="0">
              <a:solidFill>
                <a:srgbClr val="000000"/>
              </a:solidFill>
              <a:latin typeface="UEFA Colosseum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6530" y="1068582"/>
            <a:ext cx="3838305" cy="55870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D:\EU-U17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2648" y="1564596"/>
            <a:ext cx="4272198" cy="24031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D:\17191329_1154348684676499_675741819935825717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2807" y="4104492"/>
            <a:ext cx="4535358" cy="25511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3610" y="179882"/>
            <a:ext cx="9644990" cy="685641"/>
          </a:xfrm>
        </p:spPr>
        <p:txBody>
          <a:bodyPr/>
          <a:lstStyle/>
          <a:p>
            <a:r>
              <a:rPr lang="hr-HR" sz="4800" dirty="0" smtClean="0"/>
              <a:t>AMBASADORI TURNIRA</a:t>
            </a:r>
            <a:endParaRPr lang="hr-HR" sz="48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3632" y="1140268"/>
            <a:ext cx="10974069" cy="1025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39">
              <a:spcAft>
                <a:spcPts val="799"/>
              </a:spcAft>
              <a:buNone/>
            </a:pPr>
            <a:r>
              <a:rPr lang="hr-HR" sz="2400" dirty="0" smtClean="0">
                <a:solidFill>
                  <a:srgbClr val="FFC000"/>
                </a:solidFill>
                <a:latin typeface="UEFA Colosseum"/>
              </a:rPr>
              <a:t>  televizija</a:t>
            </a:r>
            <a:r>
              <a:rPr lang="en-GB" sz="2400" dirty="0" smtClean="0">
                <a:solidFill>
                  <a:srgbClr val="AB0634"/>
                </a:solidFill>
                <a:latin typeface="UEFA Colosseum"/>
              </a:rPr>
              <a:t> / </a:t>
            </a:r>
            <a:r>
              <a:rPr lang="hr-HR" sz="2400" dirty="0" smtClean="0">
                <a:solidFill>
                  <a:srgbClr val="AB0634"/>
                </a:solidFill>
                <a:latin typeface="UEFA Colosseum"/>
              </a:rPr>
              <a:t>MILA HORVAT</a:t>
            </a:r>
            <a:endParaRPr lang="en-GB" sz="2400" dirty="0" smtClean="0">
              <a:solidFill>
                <a:srgbClr val="AB0634"/>
              </a:solidFill>
              <a:latin typeface="UEFA Colosseum"/>
            </a:endParaRPr>
          </a:p>
          <a:p>
            <a:pPr marL="76139">
              <a:spcAft>
                <a:spcPts val="799"/>
              </a:spcAft>
            </a:pPr>
            <a:endParaRPr lang="hr-HR" sz="2400" dirty="0">
              <a:solidFill>
                <a:srgbClr val="AB0634"/>
              </a:solidFill>
              <a:latin typeface="UEFA Colosseum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1659211"/>
            <a:ext cx="4721902" cy="2123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4939" lvl="1" indent="-340972" defTabSz="1087936">
              <a:spcBef>
                <a:spcPct val="20000"/>
              </a:spcBef>
              <a:buClr>
                <a:srgbClr val="961919"/>
              </a:buClr>
              <a:buFontTx/>
              <a:buChar char="•"/>
            </a:pPr>
            <a:r>
              <a:rPr lang="hr-HR" sz="2400" kern="0" dirty="0">
                <a:solidFill>
                  <a:srgbClr val="000000"/>
                </a:solidFill>
                <a:latin typeface="UEFA Colosseum"/>
              </a:rPr>
              <a:t>3</a:t>
            </a:r>
            <a:r>
              <a:rPr lang="en-GB" sz="2400" kern="0" dirty="0">
                <a:solidFill>
                  <a:srgbClr val="000000"/>
                </a:solidFill>
                <a:latin typeface="UEFA Colosseum"/>
              </a:rPr>
              <a:t>5 years</a:t>
            </a:r>
          </a:p>
          <a:p>
            <a:pPr marL="884939" lvl="1" indent="-340972" defTabSz="1087936">
              <a:spcBef>
                <a:spcPct val="20000"/>
              </a:spcBef>
              <a:buClr>
                <a:srgbClr val="961919"/>
              </a:buClr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UEFA Colosseum"/>
              </a:rPr>
              <a:t>TV presenter / journalist</a:t>
            </a:r>
          </a:p>
          <a:p>
            <a:pPr marL="884939" lvl="1" indent="-340972" defTabSz="1087936">
              <a:spcBef>
                <a:spcPct val="20000"/>
              </a:spcBef>
              <a:buClr>
                <a:srgbClr val="961919"/>
              </a:buClr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UEFA Colosseum"/>
              </a:rPr>
              <a:t>football specialised </a:t>
            </a:r>
          </a:p>
          <a:p>
            <a:pPr marL="884939" lvl="1" indent="-340972" defTabSz="1087936">
              <a:spcBef>
                <a:spcPct val="20000"/>
              </a:spcBef>
              <a:buClr>
                <a:srgbClr val="961919"/>
              </a:buClr>
              <a:buFontTx/>
              <a:buChar char="•"/>
            </a:pPr>
            <a:r>
              <a:rPr lang="en-GB" sz="2400" kern="0" dirty="0">
                <a:solidFill>
                  <a:srgbClr val="000000"/>
                </a:solidFill>
                <a:latin typeface="UEFA Colosseum"/>
              </a:rPr>
              <a:t>current television: HNTV</a:t>
            </a:r>
          </a:p>
          <a:p>
            <a:pPr marL="884939" lvl="1" indent="-340972" defTabSz="1087936">
              <a:spcBef>
                <a:spcPct val="20000"/>
              </a:spcBef>
              <a:buClr>
                <a:srgbClr val="961919"/>
              </a:buClr>
              <a:buFontTx/>
              <a:buChar char="•"/>
            </a:pPr>
            <a:endParaRPr lang="en-GB" sz="1798" kern="0" dirty="0">
              <a:solidFill>
                <a:srgbClr val="000000"/>
              </a:solidFill>
              <a:latin typeface="UEFA Colosseum"/>
            </a:endParaRPr>
          </a:p>
        </p:txBody>
      </p:sp>
      <p:pic>
        <p:nvPicPr>
          <p:cNvPr id="3075" name="Picture 3" descr="D:\EU-U17\predstavljanje_hntv31-060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68505" y="1164937"/>
            <a:ext cx="3521023" cy="5513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EU-U17\2760390137425a71ce3450e711ec624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02178" y="2533339"/>
            <a:ext cx="4062334" cy="4062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D:\EU-U17\8346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32186"/>
            <a:ext cx="4290514" cy="285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likovni rezultat za eni jurišić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547" y="3535301"/>
            <a:ext cx="2349783" cy="17071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 descr="Povezana slika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145730" y="3972393"/>
            <a:ext cx="2046270" cy="2965341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6139">
              <a:spcBef>
                <a:spcPts val="0"/>
              </a:spcBef>
              <a:spcAft>
                <a:spcPts val="799"/>
              </a:spcAft>
            </a:pPr>
            <a:r>
              <a:rPr lang="hr-HR" sz="2398" dirty="0">
                <a:solidFill>
                  <a:srgbClr val="FFC000"/>
                </a:solidFill>
                <a:latin typeface="UEFA Colosseum"/>
              </a:rPr>
              <a:t>NAJAVA TURNIRA / </a:t>
            </a:r>
            <a:r>
              <a:rPr lang="en-GB" sz="2398" dirty="0">
                <a:solidFill>
                  <a:srgbClr val="FFC000"/>
                </a:solidFill>
                <a:latin typeface="UEFA Colosseum"/>
              </a:rPr>
              <a:t>PROMO</a:t>
            </a:r>
            <a:r>
              <a:rPr lang="hr-HR" sz="2398" dirty="0">
                <a:solidFill>
                  <a:srgbClr val="FFC000"/>
                </a:solidFill>
                <a:latin typeface="UEFA Colosseum"/>
              </a:rPr>
              <a:t>CIJA/KOMUNIKACIJA</a:t>
            </a:r>
            <a:endParaRPr lang="en-GB" sz="2398" dirty="0">
              <a:solidFill>
                <a:srgbClr val="FFC000"/>
              </a:solidFill>
              <a:latin typeface="UEFA Colosse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16576" y="869430"/>
            <a:ext cx="3304937" cy="18587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hns-cff.hr/files/images/000001785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691">
            <a:off x="9008685" y="2404511"/>
            <a:ext cx="3430582" cy="192939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052" name="Picture 4" descr="http://hns-cff.hr/files/images/0000017840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989" y="1993693"/>
            <a:ext cx="3172520" cy="178426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902" y="5097077"/>
            <a:ext cx="3624745" cy="1948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5417" y="843594"/>
            <a:ext cx="2808386" cy="1480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-419724" y="1129066"/>
            <a:ext cx="7674964" cy="6111183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buClr>
                <a:srgbClr val="920617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n-ea"/>
                <a:cs typeface="Gotham Book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buClr>
                <a:srgbClr val="920617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n-ea"/>
                <a:cs typeface="Gotham Book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buClr>
                <a:srgbClr val="920617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n-ea"/>
                <a:cs typeface="Gotham Book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buClr>
                <a:srgbClr val="920617"/>
              </a:buClr>
              <a:buSzPct val="90000"/>
              <a:buFont typeface="Wingdings" charset="2"/>
              <a:buChar char="§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n-ea"/>
                <a:cs typeface="Gotham Book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FF0000"/>
              </a:buClr>
              <a:buSzPct val="70000"/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Gotham Book"/>
                <a:ea typeface="+mn-ea"/>
                <a:cs typeface="Gotham Book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599"/>
              </a:spcBef>
              <a:spcAft>
                <a:spcPts val="599"/>
              </a:spcAft>
            </a:pPr>
            <a:r>
              <a:rPr lang="hr-HR" sz="1598" b="1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NOGOMETNE ŠKOLE </a:t>
            </a:r>
            <a:r>
              <a:rPr lang="hr-HR" sz="1598" dirty="0">
                <a:latin typeface="UEFA Colosseum"/>
              </a:rPr>
              <a:t>– direktna promocija u školama i poziv na sudjelovanje/praćenje turnira</a:t>
            </a:r>
          </a:p>
          <a:p>
            <a:pPr lvl="1">
              <a:spcBef>
                <a:spcPts val="599"/>
              </a:spcBef>
              <a:spcAft>
                <a:spcPts val="599"/>
              </a:spcAft>
            </a:pPr>
            <a:r>
              <a:rPr lang="hr-HR" sz="1598" b="1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OSNOVNE/SREDNJE ŠKOLE</a:t>
            </a:r>
            <a:r>
              <a:rPr lang="hr-HR" sz="1598" dirty="0">
                <a:latin typeface="UEFA Colosseum"/>
              </a:rPr>
              <a:t> – promocija u školama kroz kreativne nagradne igre i donacije </a:t>
            </a:r>
          </a:p>
          <a:p>
            <a:pPr lvl="1">
              <a:spcBef>
                <a:spcPts val="599"/>
              </a:spcBef>
              <a:spcAft>
                <a:spcPts val="599"/>
              </a:spcAft>
            </a:pPr>
            <a:r>
              <a:rPr lang="hr-HR" sz="1598" b="1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DOGAĐANJA/EVENTI </a:t>
            </a:r>
          </a:p>
          <a:p>
            <a:pPr lvl="2">
              <a:spcBef>
                <a:spcPts val="599"/>
              </a:spcBef>
              <a:spcAft>
                <a:spcPts val="599"/>
              </a:spcAft>
            </a:pPr>
            <a:r>
              <a:rPr lang="hr-HR" sz="1598" dirty="0">
                <a:latin typeface="UEFA Colosseum"/>
              </a:rPr>
              <a:t>gradska središta Zagreb i Rijeka</a:t>
            </a:r>
            <a:endParaRPr lang="en-GB" sz="1598" dirty="0">
              <a:latin typeface="UEFA Colosseum"/>
            </a:endParaRPr>
          </a:p>
          <a:p>
            <a:pPr lvl="2">
              <a:spcBef>
                <a:spcPts val="599"/>
              </a:spcBef>
              <a:spcAft>
                <a:spcPts val="599"/>
              </a:spcAft>
            </a:pPr>
            <a:r>
              <a:rPr lang="hr-HR" sz="1598" dirty="0">
                <a:latin typeface="UEFA Colosseum"/>
              </a:rPr>
              <a:t>demonstracije nogometnih škola</a:t>
            </a:r>
            <a:endParaRPr lang="en-GB" sz="1598" dirty="0">
              <a:latin typeface="UEFA Colosseum"/>
            </a:endParaRPr>
          </a:p>
          <a:p>
            <a:pPr lvl="2">
              <a:spcBef>
                <a:spcPts val="599"/>
              </a:spcBef>
              <a:spcAft>
                <a:spcPts val="599"/>
              </a:spcAft>
            </a:pPr>
            <a:r>
              <a:rPr lang="hr-HR" sz="1598" dirty="0">
                <a:latin typeface="UEFA Colosseum"/>
              </a:rPr>
              <a:t>natjecanje u žongliranju</a:t>
            </a:r>
            <a:endParaRPr lang="en-GB" sz="1598" dirty="0">
              <a:latin typeface="UEFA Colosseum"/>
            </a:endParaRPr>
          </a:p>
          <a:p>
            <a:pPr lvl="2">
              <a:spcBef>
                <a:spcPts val="599"/>
              </a:spcBef>
              <a:spcAft>
                <a:spcPts val="599"/>
              </a:spcAft>
            </a:pPr>
            <a:r>
              <a:rPr lang="hr-HR" sz="1598" dirty="0">
                <a:latin typeface="UEFA Colosseum"/>
              </a:rPr>
              <a:t>izrade grafita</a:t>
            </a:r>
            <a:r>
              <a:rPr lang="en-GB" sz="1598" dirty="0">
                <a:latin typeface="UEFA Colosseum"/>
              </a:rPr>
              <a:t> – </a:t>
            </a:r>
            <a:r>
              <a:rPr lang="hr-HR" sz="1598" dirty="0">
                <a:latin typeface="UEFA Colosseum"/>
              </a:rPr>
              <a:t>na temu turnira/nogometa</a:t>
            </a:r>
          </a:p>
          <a:p>
            <a:pPr lvl="2">
              <a:spcBef>
                <a:spcPts val="599"/>
              </a:spcBef>
              <a:spcAft>
                <a:spcPts val="599"/>
              </a:spcAft>
            </a:pPr>
            <a:r>
              <a:rPr lang="hr-HR" sz="1598" dirty="0">
                <a:latin typeface="UEFA Colosseum"/>
              </a:rPr>
              <a:t>demonstracije nogometnih vještina</a:t>
            </a:r>
            <a:r>
              <a:rPr lang="en-GB" sz="1598" dirty="0">
                <a:latin typeface="UEFA Colosseum"/>
              </a:rPr>
              <a:t>  </a:t>
            </a:r>
          </a:p>
          <a:p>
            <a:pPr lvl="2">
              <a:spcBef>
                <a:spcPts val="599"/>
              </a:spcBef>
              <a:spcAft>
                <a:spcPts val="599"/>
              </a:spcAft>
            </a:pPr>
            <a:r>
              <a:rPr lang="hr-HR" sz="1598" dirty="0">
                <a:latin typeface="UEFA Colosseum"/>
              </a:rPr>
              <a:t>ostale aktivnosti prema željama sponzora</a:t>
            </a:r>
            <a:endParaRPr lang="en-GB" sz="1598" dirty="0">
              <a:latin typeface="UEFA Colosseum"/>
            </a:endParaRPr>
          </a:p>
          <a:p>
            <a:pPr lvl="1">
              <a:spcBef>
                <a:spcPts val="599"/>
              </a:spcBef>
              <a:spcAft>
                <a:spcPts val="599"/>
              </a:spcAft>
            </a:pPr>
            <a:r>
              <a:rPr lang="hr-HR" sz="1598" b="1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SLUŽBENA PJESMA/VIDE</a:t>
            </a:r>
            <a:r>
              <a:rPr lang="en-GB" sz="1598" b="1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O</a:t>
            </a:r>
            <a:r>
              <a:rPr lang="hr-HR" sz="1598" b="1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 TURNIRA </a:t>
            </a:r>
            <a:r>
              <a:rPr lang="hr-HR" sz="1598" dirty="0">
                <a:latin typeface="UEFA Colosseum"/>
              </a:rPr>
              <a:t>– pojavljivanje sponzorskih proizvoda ili </a:t>
            </a:r>
            <a:r>
              <a:rPr lang="hr-HR" sz="1598" dirty="0" err="1">
                <a:latin typeface="UEFA Colosseum"/>
              </a:rPr>
              <a:t>vizuala</a:t>
            </a:r>
            <a:r>
              <a:rPr lang="hr-HR" sz="1598" dirty="0">
                <a:latin typeface="UEFA Colosseum"/>
              </a:rPr>
              <a:t> </a:t>
            </a:r>
          </a:p>
          <a:p>
            <a:pPr lvl="1">
              <a:spcBef>
                <a:spcPts val="599"/>
              </a:spcBef>
              <a:spcAft>
                <a:spcPts val="599"/>
              </a:spcAft>
            </a:pPr>
            <a:r>
              <a:rPr lang="en-GB" sz="1598" b="1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M</a:t>
            </a:r>
            <a:r>
              <a:rPr lang="hr-HR" sz="1598" b="1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ASKOTA TURNIRA </a:t>
            </a:r>
            <a:r>
              <a:rPr lang="hr-HR" sz="1598" dirty="0">
                <a:latin typeface="UEFA Colosseum"/>
              </a:rPr>
              <a:t>– natječaj za lik/izgled/ime</a:t>
            </a:r>
            <a:r>
              <a:rPr lang="en-GB" sz="1598" dirty="0">
                <a:latin typeface="UEFA Colosseum"/>
              </a:rPr>
              <a:t> </a:t>
            </a:r>
          </a:p>
          <a:p>
            <a:pPr lvl="1">
              <a:spcBef>
                <a:spcPts val="599"/>
              </a:spcBef>
              <a:spcAft>
                <a:spcPts val="599"/>
              </a:spcAft>
            </a:pPr>
            <a:r>
              <a:rPr lang="hr-HR" sz="1598" b="1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AMBASADORI TURNIRA </a:t>
            </a:r>
            <a:r>
              <a:rPr lang="hr-HR" sz="1598" dirty="0">
                <a:latin typeface="UEFA Colosseum"/>
              </a:rPr>
              <a:t>– poznata lica iz svijeta sporta i društvenog života</a:t>
            </a:r>
            <a:endParaRPr lang="en-GB" sz="1598" dirty="0">
              <a:latin typeface="UEFA Colosseum"/>
            </a:endParaRPr>
          </a:p>
        </p:txBody>
      </p:sp>
      <p:pic>
        <p:nvPicPr>
          <p:cNvPr id="2064" name="Picture 16" descr="Slikovni rezultat za mascot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876" y="3492707"/>
            <a:ext cx="3717560" cy="2098623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  <p:extLst>
      <p:ext uri="{BB962C8B-B14F-4D97-AF65-F5344CB8AC3E}">
        <p14:creationId xmlns:p14="http://schemas.microsoft.com/office/powerpoint/2010/main" val="314785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83" y="181347"/>
            <a:ext cx="9644990" cy="685641"/>
          </a:xfrm>
        </p:spPr>
        <p:txBody>
          <a:bodyPr/>
          <a:lstStyle/>
          <a:p>
            <a:r>
              <a:rPr lang="hr-HR" sz="4000" dirty="0">
                <a:solidFill>
                  <a:srgbClr val="FFC000"/>
                </a:solidFill>
                <a:latin typeface="UEFA Colosseum"/>
              </a:rPr>
              <a:t>SPONZORSKE AKTIVACIJE </a:t>
            </a:r>
            <a:endParaRPr lang="en-GB" sz="4000" dirty="0">
              <a:solidFill>
                <a:srgbClr val="FFC000"/>
              </a:solidFill>
              <a:latin typeface="UEFA Colosseum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5154" y="1168275"/>
            <a:ext cx="6130700" cy="28620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139">
              <a:spcAft>
                <a:spcPts val="799"/>
              </a:spcAft>
            </a:pPr>
            <a:r>
              <a:rPr lang="hr-HR" sz="2400" b="1" dirty="0">
                <a:solidFill>
                  <a:srgbClr val="FFC000"/>
                </a:solidFill>
                <a:latin typeface="UEFA Colosseum"/>
              </a:rPr>
              <a:t>ZA VRIJEME TURNIRA</a:t>
            </a:r>
            <a:r>
              <a:rPr lang="en-GB" sz="2400" b="1" dirty="0">
                <a:solidFill>
                  <a:srgbClr val="FFC000"/>
                </a:solidFill>
                <a:latin typeface="UEFA Colosseum"/>
              </a:rPr>
              <a:t> </a:t>
            </a:r>
          </a:p>
          <a:p>
            <a:pPr marL="742180" lvl="1" indent="-285464">
              <a:spcAft>
                <a:spcPts val="799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navijačka zona na stadionu</a:t>
            </a:r>
          </a:p>
          <a:p>
            <a:pPr marL="742180" lvl="1" indent="-285464">
              <a:spcAft>
                <a:spcPts val="799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VIP </a:t>
            </a:r>
            <a:r>
              <a:rPr lang="hr-HR" sz="2000" dirty="0" err="1">
                <a:solidFill>
                  <a:schemeClr val="tx2">
                    <a:lumMod val="75000"/>
                  </a:schemeClr>
                </a:solidFill>
                <a:latin typeface="UEFA Colosseum"/>
              </a:rPr>
              <a:t>hospitality</a:t>
            </a:r>
            <a:endParaRPr lang="hr-HR" sz="2000" dirty="0">
              <a:solidFill>
                <a:schemeClr val="tx2">
                  <a:lumMod val="75000"/>
                </a:schemeClr>
              </a:solidFill>
              <a:latin typeface="UEFA Colosseum"/>
            </a:endParaRPr>
          </a:p>
          <a:p>
            <a:pPr marL="742180" lvl="1" indent="-285464">
              <a:spcAft>
                <a:spcPts val="799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demonstracije nogometnih vještina</a:t>
            </a:r>
          </a:p>
          <a:p>
            <a:pPr marL="742180" lvl="1" indent="-285464">
              <a:spcAft>
                <a:spcPts val="799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promotivni pokloni</a:t>
            </a:r>
          </a:p>
          <a:p>
            <a:pPr marL="742180" lvl="1" indent="-285464">
              <a:spcAft>
                <a:spcPts val="799"/>
              </a:spcAft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navijački rekviziti</a:t>
            </a:r>
          </a:p>
          <a:p>
            <a:pPr marL="742180" lvl="1" indent="-285464">
              <a:spcAft>
                <a:spcPts val="799"/>
              </a:spcAft>
              <a:buFont typeface="Wingdings" panose="05000000000000000000" pitchFamily="2" charset="2"/>
              <a:buChar char="§"/>
            </a:pPr>
            <a:endParaRPr lang="hr-HR" sz="1598" dirty="0">
              <a:latin typeface="UEFA Colosseum"/>
            </a:endParaRPr>
          </a:p>
        </p:txBody>
      </p:sp>
      <p:pic>
        <p:nvPicPr>
          <p:cNvPr id="1026" name="Picture 2" descr="Slikovni rezultat za navijački rekvizit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19996">
            <a:off x="7755805" y="1229194"/>
            <a:ext cx="4436195" cy="23621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46" name="Picture 22" descr="http://hns-cff.hr/files/images/000001597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37" y="4733642"/>
            <a:ext cx="3493300" cy="1964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6" name="Picture 12" descr="Slikovni rezultat za navijački rekvizit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5" y="5611071"/>
            <a:ext cx="2241769" cy="9726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50" name="Picture 26" descr="Slikovni rezultat za gaming contest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47700" y="1723869"/>
            <a:ext cx="3059411" cy="19658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54" name="Picture 30" descr="Slikovni rezultat za hnk rijeka hospitality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23" y="3807502"/>
            <a:ext cx="2947406" cy="165054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52" name="Picture 28" descr="Slikovni rezultat za hnk rijeka hospitalit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432" y="4726634"/>
            <a:ext cx="3384605" cy="1951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56" name="Picture 32" descr="Slikovni rezultat za hns-cff.hr websit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513" y="3792512"/>
            <a:ext cx="3867636" cy="2165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56059">
            <a:off x="8139658" y="2875066"/>
            <a:ext cx="2816413" cy="20680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8659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582" y="181347"/>
            <a:ext cx="9644990" cy="685641"/>
          </a:xfrm>
        </p:spPr>
        <p:txBody>
          <a:bodyPr/>
          <a:lstStyle/>
          <a:p>
            <a:r>
              <a:rPr lang="hr-HR" sz="4000" dirty="0">
                <a:solidFill>
                  <a:srgbClr val="FFC000"/>
                </a:solidFill>
                <a:latin typeface="UEFA Colosseum"/>
              </a:rPr>
              <a:t>HNS web + društvene mreže</a:t>
            </a:r>
          </a:p>
        </p:txBody>
      </p:sp>
      <p:sp>
        <p:nvSpPr>
          <p:cNvPr id="3" name="Rectangle 2"/>
          <p:cNvSpPr/>
          <p:nvPr/>
        </p:nvSpPr>
        <p:spPr>
          <a:xfrm>
            <a:off x="272340" y="983277"/>
            <a:ext cx="7867319" cy="2997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hr-HR" sz="1798" dirty="0">
                <a:latin typeface="UEFA Colosseum"/>
              </a:rPr>
              <a:t> 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hns-cff.hr / službena web stranica Saveza</a:t>
            </a:r>
          </a:p>
          <a:p>
            <a:pPr algn="l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  <a:latin typeface="UEFA Colosseum"/>
              </a:rPr>
              <a:t>facebook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/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  <a:latin typeface="UEFA Colosseum"/>
              </a:rPr>
              <a:t>instagram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/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  <a:latin typeface="UEFA Colosseum"/>
              </a:rPr>
              <a:t>twitter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 profili i </a:t>
            </a:r>
            <a:r>
              <a:rPr lang="hr-HR" dirty="0" err="1">
                <a:solidFill>
                  <a:schemeClr val="tx2">
                    <a:lumMod val="75000"/>
                  </a:schemeClr>
                </a:solidFill>
                <a:latin typeface="UEFA Colosseum"/>
              </a:rPr>
              <a:t>youtube</a:t>
            </a: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 kanal</a:t>
            </a:r>
          </a:p>
          <a:p>
            <a:pPr algn="l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jedan od najvažnijih kanala promocije i dosega navijača </a:t>
            </a:r>
          </a:p>
          <a:p>
            <a:pPr algn="l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 promocija turnira</a:t>
            </a:r>
          </a:p>
          <a:p>
            <a:pPr algn="l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 praćenje turnira  </a:t>
            </a:r>
          </a:p>
          <a:p>
            <a:pPr algn="l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 A reprezentativci kao najavljivači prvenstva</a:t>
            </a:r>
          </a:p>
          <a:p>
            <a:pPr algn="l">
              <a:lnSpc>
                <a:spcPct val="150000"/>
              </a:lnSpc>
              <a:buSzPct val="100000"/>
              <a:buBlip>
                <a:blip r:embed="rId2"/>
              </a:buBlip>
            </a:pPr>
            <a:r>
              <a:rPr lang="hr-HR" dirty="0">
                <a:solidFill>
                  <a:schemeClr val="tx2">
                    <a:lumMod val="75000"/>
                  </a:schemeClr>
                </a:solidFill>
                <a:latin typeface="UEFA Colosseum"/>
              </a:rPr>
              <a:t> mogućnost dogovora dijeljenja sadržaja kroz mreže sponzora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2249" y="4139537"/>
            <a:ext cx="1884086" cy="18840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6959" y="3863044"/>
            <a:ext cx="2437071" cy="24370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26148" y="4167656"/>
            <a:ext cx="1827845" cy="1827845"/>
          </a:xfrm>
          <a:prstGeom prst="rect">
            <a:avLst/>
          </a:prstGeom>
        </p:spPr>
      </p:pic>
      <p:pic>
        <p:nvPicPr>
          <p:cNvPr id="3080" name="Picture 8" descr="Slikovni rezultat za youtube logo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961" y="4357330"/>
            <a:ext cx="1399157" cy="1399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070657" y="6231382"/>
            <a:ext cx="2018515" cy="645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598">
                <a:latin typeface="UEFA Colosseum"/>
              </a:rPr>
              <a:t>facebook</a:t>
            </a:r>
            <a:r>
              <a:rPr lang="hr-HR" sz="1598" dirty="0">
                <a:latin typeface="UEFA Colosseum"/>
              </a:rPr>
              <a:t>.com/</a:t>
            </a:r>
            <a:r>
              <a:rPr lang="hr-HR" sz="1598" err="1">
                <a:latin typeface="UEFA Colosseum"/>
              </a:rPr>
              <a:t>cff</a:t>
            </a:r>
            <a:r>
              <a:rPr lang="hr-HR" sz="1598">
                <a:latin typeface="UEFA Colosseum"/>
              </a:rPr>
              <a:t>.hns </a:t>
            </a:r>
          </a:p>
          <a:p>
            <a:r>
              <a:rPr lang="hr-HR" sz="1998" dirty="0">
                <a:solidFill>
                  <a:srgbClr val="680009"/>
                </a:solidFill>
                <a:latin typeface="UEFA Colosseum"/>
              </a:rPr>
              <a:t>494.000</a:t>
            </a:r>
            <a:endParaRPr lang="en-US" sz="1998">
              <a:solidFill>
                <a:srgbClr val="680009"/>
              </a:solidFill>
              <a:latin typeface="UEFA Colosseu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35629" y="6236130"/>
            <a:ext cx="2144572" cy="645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598" dirty="0">
                <a:latin typeface="UEFA Colosseum"/>
              </a:rPr>
              <a:t>instagram.com/</a:t>
            </a:r>
            <a:r>
              <a:rPr lang="hr-HR" sz="1598" dirty="0" err="1">
                <a:latin typeface="UEFA Colosseum"/>
              </a:rPr>
              <a:t>hns_cff</a:t>
            </a:r>
            <a:r>
              <a:rPr lang="hr-HR" sz="1598" dirty="0">
                <a:latin typeface="UEFA Colosseum"/>
              </a:rPr>
              <a:t> </a:t>
            </a:r>
          </a:p>
          <a:p>
            <a:r>
              <a:rPr lang="hr-HR" sz="1998" dirty="0">
                <a:solidFill>
                  <a:srgbClr val="680009"/>
                </a:solidFill>
                <a:latin typeface="UEFA Colosseum"/>
              </a:rPr>
              <a:t>112.000</a:t>
            </a:r>
            <a:endParaRPr lang="en-US" sz="1998" dirty="0">
              <a:solidFill>
                <a:srgbClr val="680009"/>
              </a:solidFill>
              <a:latin typeface="UEFA Colosseum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52009" y="6221540"/>
            <a:ext cx="1873306" cy="645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598" dirty="0">
                <a:latin typeface="UEFA Colosseum"/>
              </a:rPr>
              <a:t>twitter.com/</a:t>
            </a:r>
            <a:r>
              <a:rPr lang="hr-HR" sz="1598" dirty="0" err="1">
                <a:latin typeface="UEFA Colosseum"/>
              </a:rPr>
              <a:t>hns_cff</a:t>
            </a:r>
            <a:r>
              <a:rPr lang="hr-HR" sz="1598" dirty="0">
                <a:latin typeface="UEFA Colosseum"/>
              </a:rPr>
              <a:t> </a:t>
            </a:r>
          </a:p>
          <a:p>
            <a:r>
              <a:rPr lang="hr-HR" sz="1998" dirty="0">
                <a:solidFill>
                  <a:srgbClr val="680009"/>
                </a:solidFill>
                <a:latin typeface="UEFA Colosseum"/>
              </a:rPr>
              <a:t>101.000</a:t>
            </a:r>
            <a:endParaRPr lang="en-US" sz="1998" dirty="0">
              <a:solidFill>
                <a:srgbClr val="680009"/>
              </a:solidFill>
              <a:latin typeface="UEFA Colosseum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779013" y="6221540"/>
            <a:ext cx="1992637" cy="645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598" dirty="0">
                <a:latin typeface="UEFA Colosseum"/>
              </a:rPr>
              <a:t>youtube.com/</a:t>
            </a:r>
            <a:r>
              <a:rPr lang="hr-HR" sz="1598" dirty="0" err="1">
                <a:latin typeface="UEFA Colosseum"/>
              </a:rPr>
              <a:t>hnscff</a:t>
            </a:r>
            <a:r>
              <a:rPr lang="hr-HR" sz="1598" dirty="0">
                <a:latin typeface="UEFA Colosseum"/>
              </a:rPr>
              <a:t>/ </a:t>
            </a:r>
          </a:p>
          <a:p>
            <a:r>
              <a:rPr lang="hr-HR" sz="1998" dirty="0">
                <a:solidFill>
                  <a:srgbClr val="680009"/>
                </a:solidFill>
                <a:latin typeface="UEFA Colosseum"/>
              </a:rPr>
              <a:t>5.700</a:t>
            </a:r>
            <a:endParaRPr lang="en-US" sz="1998" dirty="0">
              <a:solidFill>
                <a:srgbClr val="680009"/>
              </a:solidFill>
              <a:latin typeface="UEFA Colosseum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20525" y="2008609"/>
            <a:ext cx="5371475" cy="133748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6743" indent="-45674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798" b="1" dirty="0"/>
              <a:t>2016. broj posjetitelja:	1.100.000+</a:t>
            </a:r>
          </a:p>
          <a:p>
            <a:pPr marL="456743" indent="-45674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798" b="1" dirty="0"/>
              <a:t>2016. broj posjeta: 	2.500.000+</a:t>
            </a:r>
          </a:p>
          <a:p>
            <a:pPr marL="456743" indent="-45674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1798" b="1" dirty="0"/>
              <a:t>2016. pogledano:	6.500.000+</a:t>
            </a:r>
            <a:endParaRPr lang="en-GB" sz="1798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204880" y="1512131"/>
            <a:ext cx="3093122" cy="55342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hr-HR" sz="1998" b="1" dirty="0">
                <a:solidFill>
                  <a:schemeClr val="bg2"/>
                </a:solidFill>
              </a:rPr>
              <a:t>www.hns-cff.hr </a:t>
            </a:r>
          </a:p>
        </p:txBody>
      </p:sp>
    </p:spTree>
    <p:extLst>
      <p:ext uri="{BB962C8B-B14F-4D97-AF65-F5344CB8AC3E}">
        <p14:creationId xmlns:p14="http://schemas.microsoft.com/office/powerpoint/2010/main" val="21876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FFC000"/>
                </a:solidFill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hr-HR" sz="2400" dirty="0" smtClean="0">
                <a:solidFill>
                  <a:srgbClr val="FFC000"/>
                </a:solidFill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  <a:t>Lokalne uprave i TZ – pokroviteljstvo turnira:</a:t>
            </a:r>
            <a:r>
              <a:rPr lang="en-GB" sz="1598" dirty="0" smtClean="0">
                <a:solidFill>
                  <a:srgbClr val="AB0634"/>
                </a:solidFill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GB" sz="1598" dirty="0" smtClean="0">
                <a:solidFill>
                  <a:srgbClr val="AB0634"/>
                </a:solidFill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05160"/>
            <a:ext cx="10974069" cy="4679436"/>
          </a:xfrm>
        </p:spPr>
        <p:txBody>
          <a:bodyPr/>
          <a:lstStyle/>
          <a:p>
            <a:pPr marL="342557" indent="-342557">
              <a:lnSpc>
                <a:spcPct val="150000"/>
              </a:lnSpc>
              <a:buClr>
                <a:srgbClr val="961919"/>
              </a:buClr>
              <a:buFont typeface="Symbol" panose="05050102010706020507" pitchFamily="18" charset="2"/>
              <a:buChar char=""/>
            </a:pPr>
            <a:r>
              <a:rPr lang="hr-HR" sz="1798" dirty="0" smtClean="0"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  <a:t>promotivne/oglasne površine – Jumbo plakati + ostale oglasne površine  </a:t>
            </a:r>
          </a:p>
          <a:p>
            <a:pPr marL="342557" indent="-342557">
              <a:lnSpc>
                <a:spcPct val="150000"/>
              </a:lnSpc>
              <a:buClr>
                <a:srgbClr val="961919"/>
              </a:buClr>
              <a:buFont typeface="Symbol" panose="05050102010706020507" pitchFamily="18" charset="2"/>
              <a:buChar char=""/>
            </a:pPr>
            <a:r>
              <a:rPr lang="hr-HR" sz="1798" dirty="0" smtClean="0"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  <a:t>promocija turnira kroz kanale u lokalnim tiskovnim medijima te radio/tv postajama </a:t>
            </a:r>
          </a:p>
          <a:p>
            <a:pPr marL="342557" indent="-342557">
              <a:lnSpc>
                <a:spcPct val="150000"/>
              </a:lnSpc>
              <a:buClr>
                <a:srgbClr val="961919"/>
              </a:buClr>
              <a:buFont typeface="Symbol" panose="05050102010706020507" pitchFamily="18" charset="2"/>
              <a:buChar char=""/>
            </a:pPr>
            <a:r>
              <a:rPr lang="hr-HR" sz="1798" dirty="0" smtClean="0"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  <a:t>oslikavanje površina javnog prijevoza – autobusi i autobusne stanice</a:t>
            </a:r>
          </a:p>
          <a:p>
            <a:pPr marL="342557" indent="-342557">
              <a:lnSpc>
                <a:spcPct val="150000"/>
              </a:lnSpc>
              <a:buClr>
                <a:srgbClr val="961919"/>
              </a:buClr>
              <a:buFont typeface="Symbol" panose="05050102010706020507" pitchFamily="18" charset="2"/>
              <a:buChar char=""/>
            </a:pPr>
            <a:r>
              <a:rPr lang="hr-HR" sz="1798" dirty="0" smtClean="0"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  <a:t>vozila javnog/školskog prijevoza za prijevoz djece iz škola na utakmice</a:t>
            </a:r>
          </a:p>
          <a:p>
            <a:pPr marL="342557" indent="-342557">
              <a:lnSpc>
                <a:spcPct val="150000"/>
              </a:lnSpc>
              <a:buClr>
                <a:srgbClr val="961919"/>
              </a:buClr>
              <a:buFont typeface="Symbol" panose="05050102010706020507" pitchFamily="18" charset="2"/>
              <a:buChar char=""/>
            </a:pPr>
            <a:r>
              <a:rPr lang="hr-HR" sz="1798" dirty="0" smtClean="0"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  <a:t>besplatan gradski prijevoz uz ulaznicu za utakmice</a:t>
            </a:r>
          </a:p>
          <a:p>
            <a:pPr marL="342557" indent="-342557">
              <a:lnSpc>
                <a:spcPct val="150000"/>
              </a:lnSpc>
              <a:buClr>
                <a:srgbClr val="961919"/>
              </a:buClr>
              <a:buFont typeface="Symbol" panose="05050102010706020507" pitchFamily="18" charset="2"/>
              <a:buChar char=""/>
            </a:pPr>
            <a:r>
              <a:rPr lang="hr-HR" sz="1798" dirty="0" smtClean="0"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  <a:t>promocija turnira u sklopu Turističkih centara i ostalih gradskih službi</a:t>
            </a:r>
          </a:p>
          <a:p>
            <a:pPr marL="342557" indent="-342557">
              <a:lnSpc>
                <a:spcPct val="150000"/>
              </a:lnSpc>
              <a:buClr>
                <a:srgbClr val="961919"/>
              </a:buClr>
              <a:buFont typeface="Symbol" panose="05050102010706020507" pitchFamily="18" charset="2"/>
              <a:buChar char=""/>
            </a:pPr>
            <a:r>
              <a:rPr lang="hr-HR" sz="1798" dirty="0" smtClean="0"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  <a:t>mogućnost promocije turnira u sklopu gradskih/turističkih događanja u travnju i svibnu / U17EURO promotivni teren ili štand</a:t>
            </a:r>
          </a:p>
          <a:p>
            <a:pPr marL="342557" indent="-342557">
              <a:lnSpc>
                <a:spcPct val="150000"/>
              </a:lnSpc>
              <a:buClr>
                <a:srgbClr val="961919"/>
              </a:buClr>
              <a:buFont typeface="Symbol" panose="05050102010706020507" pitchFamily="18" charset="2"/>
              <a:buChar char=""/>
            </a:pPr>
            <a:r>
              <a:rPr lang="hr-HR" sz="1798" dirty="0" smtClean="0">
                <a:latin typeface="UEFA Colosseum"/>
                <a:ea typeface="Times New Roman" panose="02020603050405020304" pitchFamily="18" charset="0"/>
                <a:cs typeface="Times New Roman" panose="02020603050405020304" pitchFamily="18" charset="0"/>
              </a:rPr>
              <a:t>promotivne brošure i suveniri za novinare/sudionike/uzvanike</a:t>
            </a:r>
          </a:p>
          <a:p>
            <a:endParaRPr lang="hr-HR" dirty="0"/>
          </a:p>
        </p:txBody>
      </p:sp>
      <p:pic>
        <p:nvPicPr>
          <p:cNvPr id="4098" name="Picture 2" descr="D:\EU-U17\5fd18847d11e81db96e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76742" y="1006216"/>
            <a:ext cx="3415258" cy="2561444"/>
          </a:xfrm>
          <a:prstGeom prst="rect">
            <a:avLst/>
          </a:prstGeom>
          <a:noFill/>
        </p:spPr>
      </p:pic>
      <p:pic>
        <p:nvPicPr>
          <p:cNvPr id="4099" name="Picture 3" descr="D:\EU-U17\UEFA_European_Under-17_Football_Championship_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32448" y="4392118"/>
            <a:ext cx="1739542" cy="2143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smtClean="0"/>
              <a:t>KULTURA NAVIJANA</a:t>
            </a:r>
            <a:endParaRPr lang="hr-HR" sz="4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54834" y="1327644"/>
            <a:ext cx="8274570" cy="5530356"/>
          </a:xfrm>
        </p:spPr>
        <p:txBody>
          <a:bodyPr/>
          <a:lstStyle/>
          <a:p>
            <a:r>
              <a:rPr lang="hr-HR" sz="2800" dirty="0" smtClean="0"/>
              <a:t>Navija</a:t>
            </a:r>
            <a:r>
              <a:rPr lang="hr-HR" sz="2800" dirty="0" smtClean="0">
                <a:latin typeface="Arabic Typesetting" pitchFamily="66" charset="-78"/>
                <a:cs typeface="Arabic Typesetting" pitchFamily="66" charset="-78"/>
              </a:rPr>
              <a:t>č</a:t>
            </a:r>
            <a:r>
              <a:rPr lang="hr-HR" sz="2800" dirty="0" smtClean="0"/>
              <a:t>i pripadaju odre</a:t>
            </a:r>
            <a:r>
              <a:rPr lang="hr-HR" sz="2800" dirty="0" smtClean="0">
                <a:latin typeface="Arabic Typesetting" pitchFamily="66" charset="-78"/>
                <a:cs typeface="Arabic Typesetting" pitchFamily="66" charset="-78"/>
              </a:rPr>
              <a:t>đ</a:t>
            </a:r>
            <a:r>
              <a:rPr lang="hr-HR" sz="2800" dirty="0" smtClean="0"/>
              <a:t>enoj skupini koja podra</a:t>
            </a:r>
            <a:r>
              <a:rPr lang="hr-HR" sz="2800" dirty="0" smtClean="0">
                <a:latin typeface="Arabic Typesetting" pitchFamily="66" charset="-78"/>
                <a:cs typeface="Arabic Typesetting" pitchFamily="66" charset="-78"/>
              </a:rPr>
              <a:t>ž</a:t>
            </a:r>
            <a:r>
              <a:rPr lang="hr-HR" sz="2800" dirty="0" smtClean="0"/>
              <a:t>ava i ohrabruje neku ekipu, koja širi pozitivne aspekte kroz pokazivanje snage kolektivne volje</a:t>
            </a:r>
          </a:p>
          <a:p>
            <a:r>
              <a:rPr lang="hr-HR" sz="2800" dirty="0" smtClean="0"/>
              <a:t>Navija</a:t>
            </a:r>
            <a:r>
              <a:rPr lang="hr-HR" sz="2800" dirty="0" smtClean="0">
                <a:latin typeface="Arabic Typesetting" pitchFamily="66" charset="-78"/>
                <a:cs typeface="Arabic Typesetting" pitchFamily="66" charset="-78"/>
              </a:rPr>
              <a:t>č</a:t>
            </a:r>
            <a:r>
              <a:rPr lang="hr-HR" sz="2800" dirty="0" smtClean="0"/>
              <a:t>i odre</a:t>
            </a:r>
            <a:r>
              <a:rPr lang="hr-HR" sz="2800" dirty="0" smtClean="0">
                <a:latin typeface="Arabic Typesetting" pitchFamily="66" charset="-78"/>
                <a:cs typeface="Arabic Typesetting" pitchFamily="66" charset="-78"/>
              </a:rPr>
              <a:t>đ</a:t>
            </a:r>
            <a:r>
              <a:rPr lang="hr-HR" sz="2800" dirty="0" smtClean="0"/>
              <a:t>ene skupine prepoznaju se po simbolima koji ih odre</a:t>
            </a:r>
            <a:r>
              <a:rPr lang="hr-HR" sz="2800" dirty="0" smtClean="0">
                <a:latin typeface="Arabic Typesetting" pitchFamily="66" charset="-78"/>
                <a:cs typeface="Arabic Typesetting" pitchFamily="66" charset="-78"/>
              </a:rPr>
              <a:t>đ</a:t>
            </a:r>
            <a:r>
              <a:rPr lang="hr-HR" sz="2800" dirty="0" smtClean="0"/>
              <a:t>uju (boje, zastava, pjesme, ...)  </a:t>
            </a:r>
          </a:p>
          <a:p>
            <a:r>
              <a:rPr lang="hr-HR" sz="2800" b="1" dirty="0" smtClean="0"/>
              <a:t>Navijanje na utakmici djeci omogu</a:t>
            </a:r>
            <a:r>
              <a:rPr lang="hr-HR" sz="2800" b="1" dirty="0" smtClean="0">
                <a:latin typeface="Arabic Typesetting" pitchFamily="66" charset="-78"/>
                <a:cs typeface="Arabic Typesetting" pitchFamily="66" charset="-78"/>
              </a:rPr>
              <a:t>ć</a:t>
            </a:r>
            <a:r>
              <a:rPr lang="hr-HR" sz="2800" b="1" dirty="0" smtClean="0"/>
              <a:t>uje:</a:t>
            </a:r>
          </a:p>
          <a:p>
            <a:endParaRPr lang="hr-HR" sz="2400" dirty="0" smtClean="0"/>
          </a:p>
        </p:txBody>
      </p:sp>
      <p:pic>
        <p:nvPicPr>
          <p:cNvPr id="3074" name="Picture 2" descr="D:\EU-U17\5404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37939" y="4051916"/>
            <a:ext cx="4059434" cy="2806084"/>
          </a:xfrm>
          <a:prstGeom prst="rect">
            <a:avLst/>
          </a:prstGeom>
          <a:noFill/>
        </p:spPr>
      </p:pic>
      <p:grpSp>
        <p:nvGrpSpPr>
          <p:cNvPr id="6" name="Group 5"/>
          <p:cNvGrpSpPr/>
          <p:nvPr/>
        </p:nvGrpSpPr>
        <p:grpSpPr>
          <a:xfrm>
            <a:off x="2890112" y="3687579"/>
            <a:ext cx="4020354" cy="434715"/>
            <a:chOff x="0" y="0"/>
            <a:chExt cx="8128000" cy="1198080"/>
          </a:xfrm>
          <a:scene3d>
            <a:camera prst="orthographicFront"/>
            <a:lightRig rig="chilly" dir="t"/>
          </a:scene3d>
        </p:grpSpPr>
        <p:sp>
          <p:nvSpPr>
            <p:cNvPr id="7" name="Rounded Rectangle 6"/>
            <p:cNvSpPr/>
            <p:nvPr/>
          </p:nvSpPr>
          <p:spPr>
            <a:xfrm>
              <a:off x="0" y="0"/>
              <a:ext cx="8128000" cy="1198080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hr-HR" sz="2400" dirty="0" smtClean="0">
                  <a:solidFill>
                    <a:schemeClr val="tx1"/>
                  </a:solidFill>
                </a:rPr>
                <a:t>Osjećaj pripadnosti grupi</a:t>
              </a:r>
              <a:endParaRPr lang="hr-HR" sz="2400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4"/>
            <p:cNvSpPr/>
            <p:nvPr/>
          </p:nvSpPr>
          <p:spPr>
            <a:xfrm>
              <a:off x="58485" y="58485"/>
              <a:ext cx="8011030" cy="1081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5200" kern="120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2862630" y="4334653"/>
            <a:ext cx="4020354" cy="434715"/>
            <a:chOff x="0" y="0"/>
            <a:chExt cx="8128000" cy="1198080"/>
          </a:xfrm>
          <a:scene3d>
            <a:camera prst="orthographicFront"/>
            <a:lightRig rig="chilly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0"/>
              <a:ext cx="8128000" cy="1198080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hr-HR" sz="2400" dirty="0" smtClean="0">
                  <a:solidFill>
                    <a:schemeClr val="tx1"/>
                  </a:solidFill>
                </a:rPr>
                <a:t>Druženje, socijalzaciju</a:t>
              </a:r>
              <a:endParaRPr lang="hr-HR" sz="2400" dirty="0">
                <a:solidFill>
                  <a:schemeClr val="tx1"/>
                </a:solidFill>
              </a:endParaRPr>
            </a:p>
          </p:txBody>
        </p:sp>
        <p:sp>
          <p:nvSpPr>
            <p:cNvPr id="11" name="Rounded Rectangle 4"/>
            <p:cNvSpPr/>
            <p:nvPr/>
          </p:nvSpPr>
          <p:spPr>
            <a:xfrm>
              <a:off x="58485" y="58485"/>
              <a:ext cx="8011030" cy="1081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5200" kern="120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880118" y="4966738"/>
            <a:ext cx="4020354" cy="434715"/>
            <a:chOff x="0" y="0"/>
            <a:chExt cx="8128000" cy="1198080"/>
          </a:xfrm>
          <a:scene3d>
            <a:camera prst="orthographicFront"/>
            <a:lightRig rig="chilly" dir="t"/>
          </a:scene3d>
        </p:grpSpPr>
        <p:sp>
          <p:nvSpPr>
            <p:cNvPr id="14" name="Rounded Rectangle 13"/>
            <p:cNvSpPr/>
            <p:nvPr/>
          </p:nvSpPr>
          <p:spPr>
            <a:xfrm>
              <a:off x="0" y="0"/>
              <a:ext cx="8128000" cy="1198080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hr-HR" sz="2400" dirty="0" smtClean="0">
                  <a:solidFill>
                    <a:schemeClr val="tx1"/>
                  </a:solidFill>
                </a:rPr>
                <a:t>zabavu</a:t>
              </a:r>
              <a:endParaRPr lang="hr-HR" sz="2400" dirty="0">
                <a:solidFill>
                  <a:schemeClr val="tx1"/>
                </a:solidFill>
              </a:endParaRPr>
            </a:p>
          </p:txBody>
        </p:sp>
        <p:sp>
          <p:nvSpPr>
            <p:cNvPr id="15" name="Rounded Rectangle 4"/>
            <p:cNvSpPr/>
            <p:nvPr/>
          </p:nvSpPr>
          <p:spPr>
            <a:xfrm>
              <a:off x="58485" y="58485"/>
              <a:ext cx="8011030" cy="1081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5200" kern="1200"/>
            </a:p>
          </p:txBody>
        </p:sp>
      </p:grpSp>
      <p:pic>
        <p:nvPicPr>
          <p:cNvPr id="3075" name="Picture 3" descr="D:\EU-U17\1adbe9d1e4e16f23ec9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34531" y="1828798"/>
            <a:ext cx="4037351" cy="2248526"/>
          </a:xfrm>
          <a:prstGeom prst="rect">
            <a:avLst/>
          </a:prstGeom>
          <a:noFill/>
        </p:spPr>
      </p:pic>
      <p:sp>
        <p:nvSpPr>
          <p:cNvPr id="16" name="Rounded Rectangle 15"/>
          <p:cNvSpPr/>
          <p:nvPr/>
        </p:nvSpPr>
        <p:spPr>
          <a:xfrm>
            <a:off x="2882617" y="5583832"/>
            <a:ext cx="3997868" cy="1274168"/>
          </a:xfrm>
          <a:prstGeom prst="roundRect">
            <a:avLst/>
          </a:prstGeom>
          <a:scene3d>
            <a:camera prst="orthographicFront"/>
            <a:lightRig rig="chilly" dir="t"/>
          </a:scene3d>
          <a:sp3d prstMaterial="translucentPowder">
            <a:bevelT w="127000" h="25400" prst="softRound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hr-HR" sz="2400" dirty="0" smtClean="0">
                <a:solidFill>
                  <a:schemeClr val="tx1"/>
                </a:solidFill>
              </a:rPr>
              <a:t>Praćenje ideala uživo s kojim se dijete kasnije poistovjećuje </a:t>
            </a:r>
            <a:endParaRPr lang="hr-H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NS_PROMO_U17_MP4 (1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59764" y="184567"/>
            <a:ext cx="11527435" cy="6484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14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800" dirty="0" smtClean="0"/>
              <a:t>EDUCIRANJE DJECE NA UTAKMICI</a:t>
            </a:r>
            <a:endParaRPr lang="hr-H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0349"/>
            <a:ext cx="10829108" cy="2997016"/>
          </a:xfrm>
        </p:spPr>
        <p:txBody>
          <a:bodyPr/>
          <a:lstStyle/>
          <a:p>
            <a:r>
              <a:rPr lang="hr-HR" sz="2600" dirty="0" smtClean="0"/>
              <a:t>društevno korisno djelovanje -&gt; navija</a:t>
            </a:r>
            <a:r>
              <a:rPr lang="hr-HR" sz="2600" dirty="0" smtClean="0">
                <a:latin typeface="Arabic Typesetting" pitchFamily="66" charset="-78"/>
                <a:cs typeface="Arabic Typesetting" pitchFamily="66" charset="-78"/>
              </a:rPr>
              <a:t>č</a:t>
            </a:r>
            <a:r>
              <a:rPr lang="hr-HR" sz="2600" dirty="0" smtClean="0"/>
              <a:t>i su sve mla</a:t>
            </a:r>
            <a:r>
              <a:rPr lang="hr-HR" sz="2600" dirty="0" smtClean="0">
                <a:latin typeface="Arabic Typesetting" pitchFamily="66" charset="-78"/>
                <a:cs typeface="Arabic Typesetting" pitchFamily="66" charset="-78"/>
              </a:rPr>
              <a:t>đ</a:t>
            </a:r>
            <a:r>
              <a:rPr lang="hr-HR" sz="2600" dirty="0" smtClean="0"/>
              <a:t>i -&gt; promicanje ideje o nenasilju -&gt; educiranje djece o “bontonu” navijanja (pljeskom, rukama, udaraljkama, transparenti,...)</a:t>
            </a:r>
          </a:p>
          <a:p>
            <a:r>
              <a:rPr lang="hr-HR" sz="2600" dirty="0" smtClean="0"/>
              <a:t>uvid u mogu</a:t>
            </a:r>
            <a:r>
              <a:rPr lang="hr-HR" sz="2600" dirty="0" smtClean="0">
                <a:latin typeface="Arabic Typesetting" pitchFamily="66" charset="-78"/>
                <a:cs typeface="Arabic Typesetting" pitchFamily="66" charset="-78"/>
              </a:rPr>
              <a:t>ć</a:t>
            </a:r>
            <a:r>
              <a:rPr lang="hr-HR" sz="2600" dirty="0" smtClean="0"/>
              <a:t>nost bavljenja sportom u slobodno vrijeme</a:t>
            </a:r>
          </a:p>
          <a:p>
            <a:r>
              <a:rPr lang="hr-HR" sz="2600" dirty="0" smtClean="0"/>
              <a:t>promicanje zdravog na</a:t>
            </a:r>
            <a:r>
              <a:rPr lang="hr-HR" sz="2600" dirty="0" smtClean="0">
                <a:latin typeface="Arabic Typesetting" pitchFamily="66" charset="-78"/>
                <a:cs typeface="Arabic Typesetting" pitchFamily="66" charset="-78"/>
              </a:rPr>
              <a:t>č</a:t>
            </a:r>
            <a:r>
              <a:rPr lang="hr-HR" sz="2600" dirty="0" smtClean="0"/>
              <a:t>ina </a:t>
            </a:r>
            <a:r>
              <a:rPr lang="hr-HR" sz="2600" dirty="0" smtClean="0">
                <a:latin typeface="Arabic Typesetting" pitchFamily="66" charset="-78"/>
                <a:cs typeface="Arabic Typesetting" pitchFamily="66" charset="-78"/>
              </a:rPr>
              <a:t>ž</a:t>
            </a:r>
            <a:r>
              <a:rPr lang="hr-HR" sz="2600" dirty="0" smtClean="0"/>
              <a:t>ivota kroz bavljenje sportom</a:t>
            </a:r>
          </a:p>
          <a:p>
            <a:r>
              <a:rPr lang="hr-HR" sz="2600" dirty="0" smtClean="0"/>
              <a:t>usvajanje znanja o nogometu kao najraširenijoj sportskoj aktivnosti (u</a:t>
            </a:r>
            <a:r>
              <a:rPr lang="hr-HR" sz="2600" dirty="0" smtClean="0">
                <a:latin typeface="Arabic Typesetting" pitchFamily="66" charset="-78"/>
                <a:cs typeface="Arabic Typesetting" pitchFamily="66" charset="-78"/>
              </a:rPr>
              <a:t>č</a:t>
            </a:r>
            <a:r>
              <a:rPr lang="hr-HR" sz="2600" dirty="0" smtClean="0"/>
              <a:t>enje vizualizacijskom metodom)</a:t>
            </a:r>
          </a:p>
          <a:p>
            <a:r>
              <a:rPr lang="hr-HR" sz="2600" dirty="0" smtClean="0"/>
              <a:t>odlazak na utakmicu kao novi na</a:t>
            </a:r>
            <a:r>
              <a:rPr lang="hr-HR" sz="2600" dirty="0" smtClean="0">
                <a:latin typeface="Arabic Typesetting" pitchFamily="66" charset="-78"/>
                <a:cs typeface="Arabic Typesetting" pitchFamily="66" charset="-78"/>
              </a:rPr>
              <a:t>č</a:t>
            </a:r>
            <a:r>
              <a:rPr lang="hr-HR" sz="2600" dirty="0" smtClean="0"/>
              <a:t>in provo</a:t>
            </a:r>
            <a:r>
              <a:rPr lang="hr-HR" sz="2600" dirty="0" smtClean="0">
                <a:latin typeface="Arabic Typesetting" pitchFamily="66" charset="-78"/>
                <a:cs typeface="Arabic Typesetting" pitchFamily="66" charset="-78"/>
              </a:rPr>
              <a:t>đ</a:t>
            </a:r>
            <a:r>
              <a:rPr lang="hr-HR" sz="2600" dirty="0" smtClean="0"/>
              <a:t>enja slobodnog vremena – pasivni sudionik sporta ako ve</a:t>
            </a:r>
            <a:r>
              <a:rPr lang="hr-HR" sz="2600" dirty="0" smtClean="0">
                <a:latin typeface="Arabic Typesetting" pitchFamily="66" charset="-78"/>
                <a:cs typeface="Arabic Typesetting" pitchFamily="66" charset="-78"/>
              </a:rPr>
              <a:t>ć</a:t>
            </a:r>
            <a:r>
              <a:rPr lang="hr-HR" sz="2600" dirty="0" smtClean="0"/>
              <a:t> nije aktivan</a:t>
            </a:r>
          </a:p>
        </p:txBody>
      </p:sp>
      <p:pic>
        <p:nvPicPr>
          <p:cNvPr id="2050" name="Picture 2" descr="D:\EU-U17\0000014925_685_375_cu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4590" y="4147186"/>
            <a:ext cx="4951752" cy="2710814"/>
          </a:xfrm>
          <a:prstGeom prst="rect">
            <a:avLst/>
          </a:prstGeom>
          <a:noFill/>
        </p:spPr>
      </p:pic>
      <p:pic>
        <p:nvPicPr>
          <p:cNvPr id="2051" name="Picture 3" descr="D:\EU-U17\0000017838_685_375_cu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9803" y="4167266"/>
            <a:ext cx="5006714" cy="2740902"/>
          </a:xfrm>
          <a:prstGeom prst="rect">
            <a:avLst/>
          </a:prstGeom>
          <a:noFill/>
        </p:spPr>
      </p:pic>
      <p:pic>
        <p:nvPicPr>
          <p:cNvPr id="2052" name="Picture 4" descr="D:\EU-U17\cedevita-navijac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2217" y="4174515"/>
            <a:ext cx="4586990" cy="2737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EU-U17\radioalgerie.d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979996"/>
            <a:ext cx="9203962" cy="58780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651" y="181347"/>
            <a:ext cx="9644990" cy="685641"/>
          </a:xfrm>
        </p:spPr>
        <p:txBody>
          <a:bodyPr/>
          <a:lstStyle/>
          <a:p>
            <a:r>
              <a:rPr lang="hr-HR" sz="4400" dirty="0" smtClean="0"/>
              <a:t>POKA</a:t>
            </a:r>
            <a:r>
              <a:rPr lang="hr-HR" sz="4400" dirty="0" smtClean="0">
                <a:latin typeface="Arabic Typesetting" pitchFamily="66" charset="-78"/>
                <a:cs typeface="Arabic Typesetting" pitchFamily="66" charset="-78"/>
              </a:rPr>
              <a:t>Ž</a:t>
            </a:r>
            <a:r>
              <a:rPr lang="hr-HR" sz="4400" dirty="0" smtClean="0"/>
              <a:t>IMO CRVENI KARTON NASILJU !!!</a:t>
            </a:r>
            <a:endParaRPr lang="hr-HR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24066"/>
            <a:ext cx="6130977" cy="5853659"/>
          </a:xfrm>
        </p:spPr>
        <p:txBody>
          <a:bodyPr/>
          <a:lstStyle/>
          <a:p>
            <a:r>
              <a:rPr lang="hr-HR" sz="2800" dirty="0" smtClean="0">
                <a:solidFill>
                  <a:schemeClr val="bg2"/>
                </a:solidFill>
              </a:rPr>
              <a:t>Moderni sportovi poput nogometa imaju zna</a:t>
            </a:r>
            <a:r>
              <a:rPr lang="hr-HR" sz="2800" dirty="0" smtClean="0">
                <a:solidFill>
                  <a:schemeClr val="bg2"/>
                </a:solidFill>
                <a:latin typeface="Arabic Typesetting" pitchFamily="66" charset="-78"/>
                <a:cs typeface="Arabic Typesetting" pitchFamily="66" charset="-78"/>
              </a:rPr>
              <a:t>č</a:t>
            </a:r>
            <a:r>
              <a:rPr lang="hr-HR" sz="2800" dirty="0" smtClean="0">
                <a:solidFill>
                  <a:schemeClr val="bg2"/>
                </a:solidFill>
              </a:rPr>
              <a:t>ajnu ulogu kontroli nasilja, sport je motor integracije i društevnog prihva</a:t>
            </a:r>
            <a:r>
              <a:rPr lang="hr-HR" sz="2800" dirty="0" smtClean="0">
                <a:solidFill>
                  <a:schemeClr val="bg2"/>
                </a:solidFill>
                <a:latin typeface="Arabic Typesetting" pitchFamily="66" charset="-78"/>
                <a:cs typeface="Arabic Typesetting" pitchFamily="66" charset="-78"/>
              </a:rPr>
              <a:t>ć</a:t>
            </a:r>
            <a:r>
              <a:rPr lang="hr-HR" sz="2800" dirty="0" smtClean="0">
                <a:solidFill>
                  <a:schemeClr val="bg2"/>
                </a:solidFill>
              </a:rPr>
              <a:t>anja</a:t>
            </a:r>
          </a:p>
          <a:p>
            <a:r>
              <a:rPr lang="hr-HR" sz="2800" dirty="0" smtClean="0">
                <a:solidFill>
                  <a:schemeClr val="bg2"/>
                </a:solidFill>
              </a:rPr>
              <a:t>Zalaganje protiv </a:t>
            </a:r>
            <a:r>
              <a:rPr lang="hr-HR" sz="2800" b="1" u="sng" dirty="0" smtClean="0">
                <a:solidFill>
                  <a:schemeClr val="bg2"/>
                </a:solidFill>
              </a:rPr>
              <a:t>mr</a:t>
            </a:r>
            <a:r>
              <a:rPr lang="hr-HR" sz="2800" b="1" u="sng" dirty="0" smtClean="0">
                <a:solidFill>
                  <a:schemeClr val="bg2"/>
                </a:solidFill>
                <a:latin typeface="Arabic Typesetting" pitchFamily="66" charset="-78"/>
                <a:cs typeface="Arabic Typesetting" pitchFamily="66" charset="-78"/>
              </a:rPr>
              <a:t>ž</a:t>
            </a:r>
            <a:r>
              <a:rPr lang="hr-HR" sz="2800" b="1" u="sng" dirty="0" smtClean="0">
                <a:solidFill>
                  <a:schemeClr val="bg2"/>
                </a:solidFill>
              </a:rPr>
              <a:t>nje, netolerancije </a:t>
            </a:r>
            <a:r>
              <a:rPr lang="hr-HR" sz="2800" dirty="0" smtClean="0">
                <a:solidFill>
                  <a:schemeClr val="bg2"/>
                </a:solidFill>
              </a:rPr>
              <a:t>i svih oblika </a:t>
            </a:r>
            <a:r>
              <a:rPr lang="hr-HR" sz="2800" b="1" u="sng" dirty="0" smtClean="0">
                <a:solidFill>
                  <a:schemeClr val="bg2"/>
                </a:solidFill>
              </a:rPr>
              <a:t>diskriminacije</a:t>
            </a:r>
            <a:r>
              <a:rPr lang="hr-HR" sz="2800" dirty="0" smtClean="0">
                <a:solidFill>
                  <a:schemeClr val="bg2"/>
                </a:solidFill>
              </a:rPr>
              <a:t> (nacionalne, spolne, vjerske, rasne, ...)</a:t>
            </a:r>
          </a:p>
          <a:p>
            <a:r>
              <a:rPr lang="hr-HR" sz="2800" dirty="0" smtClean="0">
                <a:solidFill>
                  <a:schemeClr val="bg2"/>
                </a:solidFill>
              </a:rPr>
              <a:t>Sportska igrališta su mjesto fuzije, mjesto komunikacije me</a:t>
            </a:r>
            <a:r>
              <a:rPr lang="hr-HR" sz="2800" dirty="0" smtClean="0">
                <a:solidFill>
                  <a:schemeClr val="bg2"/>
                </a:solidFill>
                <a:latin typeface="Arabic Typesetting" pitchFamily="66" charset="-78"/>
                <a:cs typeface="Arabic Typesetting" pitchFamily="66" charset="-78"/>
              </a:rPr>
              <a:t>đ</a:t>
            </a:r>
            <a:r>
              <a:rPr lang="hr-HR" sz="2800" dirty="0" smtClean="0">
                <a:solidFill>
                  <a:schemeClr val="bg2"/>
                </a:solidFill>
              </a:rPr>
              <a:t>u pojedincima</a:t>
            </a:r>
          </a:p>
          <a:p>
            <a:r>
              <a:rPr lang="hr-HR" sz="3200" b="1" dirty="0" smtClean="0">
                <a:solidFill>
                  <a:schemeClr val="bg2"/>
                </a:solidFill>
              </a:rPr>
              <a:t>“</a:t>
            </a:r>
            <a:r>
              <a:rPr lang="hr-HR" sz="3200" b="1" i="1" dirty="0" smtClean="0">
                <a:solidFill>
                  <a:schemeClr val="bg2"/>
                </a:solidFill>
              </a:rPr>
              <a:t>Nogomet zbli</a:t>
            </a:r>
            <a:r>
              <a:rPr lang="hr-HR" sz="3200" b="1" i="1" dirty="0" smtClean="0">
                <a:solidFill>
                  <a:schemeClr val="bg2"/>
                </a:solidFill>
                <a:latin typeface="Arabic Typesetting" pitchFamily="66" charset="-78"/>
                <a:cs typeface="Arabic Typesetting" pitchFamily="66" charset="-78"/>
              </a:rPr>
              <a:t>ž</a:t>
            </a:r>
            <a:r>
              <a:rPr lang="hr-HR" sz="3200" b="1" i="1" dirty="0" smtClean="0">
                <a:solidFill>
                  <a:schemeClr val="bg2"/>
                </a:solidFill>
              </a:rPr>
              <a:t>ava ljude, neka nogometna utakmica bude mjesto uva</a:t>
            </a:r>
            <a:r>
              <a:rPr lang="hr-HR" sz="3200" b="1" i="1" dirty="0" smtClean="0">
                <a:solidFill>
                  <a:schemeClr val="bg2"/>
                </a:solidFill>
                <a:latin typeface="Arabic Typesetting" pitchFamily="66" charset="-78"/>
                <a:cs typeface="Arabic Typesetting" pitchFamily="66" charset="-78"/>
              </a:rPr>
              <a:t>ž</a:t>
            </a:r>
            <a:r>
              <a:rPr lang="hr-HR" sz="3200" b="1" i="1" dirty="0" smtClean="0">
                <a:solidFill>
                  <a:schemeClr val="bg2"/>
                </a:solidFill>
              </a:rPr>
              <a:t>avanja i poštivanja svih sudionika, a sportski rezultat jedini kriterij za razli</a:t>
            </a:r>
            <a:r>
              <a:rPr lang="hr-HR" sz="3200" b="1" i="1" dirty="0" smtClean="0">
                <a:solidFill>
                  <a:schemeClr val="bg2"/>
                </a:solidFill>
                <a:latin typeface="Arabic Typesetting" pitchFamily="66" charset="-78"/>
                <a:cs typeface="Arabic Typesetting" pitchFamily="66" charset="-78"/>
              </a:rPr>
              <a:t>č</a:t>
            </a:r>
            <a:r>
              <a:rPr lang="hr-HR" sz="3200" b="1" i="1" dirty="0" smtClean="0">
                <a:solidFill>
                  <a:schemeClr val="bg2"/>
                </a:solidFill>
              </a:rPr>
              <a:t>itost na sportskim borilištima.”</a:t>
            </a:r>
            <a:endParaRPr lang="hr-HR" sz="3200" b="1" dirty="0">
              <a:solidFill>
                <a:schemeClr val="bg2"/>
              </a:solidFill>
            </a:endParaRPr>
          </a:p>
        </p:txBody>
      </p:sp>
      <p:pic>
        <p:nvPicPr>
          <p:cNvPr id="1027" name="Picture 3" descr="D:\EU-U17\1000racism-v13987686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47852" y="955621"/>
            <a:ext cx="3844148" cy="2162333"/>
          </a:xfrm>
          <a:prstGeom prst="rect">
            <a:avLst/>
          </a:prstGeom>
          <a:noFill/>
        </p:spPr>
      </p:pic>
      <p:pic>
        <p:nvPicPr>
          <p:cNvPr id="1028" name="Picture 4" descr="D:\EU-U17\2007945_w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9541" y="3013024"/>
            <a:ext cx="3872459" cy="2176146"/>
          </a:xfrm>
          <a:prstGeom prst="rect">
            <a:avLst/>
          </a:prstGeom>
          <a:noFill/>
        </p:spPr>
      </p:pic>
      <p:pic>
        <p:nvPicPr>
          <p:cNvPr id="1029" name="Picture 5" descr="D:\EU-U17\1934102169-0__16850874_303_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32261" y="4685519"/>
            <a:ext cx="3859739" cy="21724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ns_logo_horizontal.png" descr="/Users/drazen/HNS/PrezentacijaHNSAgrokor/hns_logo_horizontal.png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9272" y="4148331"/>
            <a:ext cx="2842051" cy="16515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800451" y="5899691"/>
            <a:ext cx="2699690" cy="461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486" fontAlgn="base">
              <a:spcBef>
                <a:spcPct val="0"/>
              </a:spcBef>
              <a:spcAft>
                <a:spcPct val="0"/>
              </a:spcAft>
            </a:pPr>
            <a:r>
              <a:rPr lang="en-GB" sz="799" dirty="0">
                <a:solidFill>
                  <a:srgbClr val="FFFFFF">
                    <a:lumMod val="85000"/>
                  </a:srgbClr>
                </a:solidFill>
                <a:latin typeface="Arial"/>
              </a:rPr>
              <a:t>KORALJKA PETRINOVIĆ, MARKETING MANAGER</a:t>
            </a:r>
          </a:p>
          <a:p>
            <a:pPr algn="ctr" defTabSz="913486" fontAlgn="base">
              <a:spcBef>
                <a:spcPct val="0"/>
              </a:spcBef>
              <a:spcAft>
                <a:spcPct val="0"/>
              </a:spcAft>
            </a:pPr>
            <a:r>
              <a:rPr lang="hr-HR" sz="799" dirty="0">
                <a:solidFill>
                  <a:srgbClr val="FFFFFF">
                    <a:lumMod val="85000"/>
                  </a:srgbClr>
                </a:solidFill>
                <a:latin typeface="Arial"/>
              </a:rPr>
              <a:t>mail: koraljka.petrinovic@hns-cff.hr</a:t>
            </a:r>
          </a:p>
          <a:p>
            <a:pPr algn="ctr" defTabSz="913486" fontAlgn="base">
              <a:spcBef>
                <a:spcPct val="0"/>
              </a:spcBef>
              <a:spcAft>
                <a:spcPct val="0"/>
              </a:spcAft>
            </a:pPr>
            <a:r>
              <a:rPr lang="hr-HR" sz="799" dirty="0" err="1">
                <a:solidFill>
                  <a:srgbClr val="FFFFFF">
                    <a:lumMod val="85000"/>
                  </a:srgbClr>
                </a:solidFill>
                <a:latin typeface="Arial"/>
              </a:rPr>
              <a:t>mobile</a:t>
            </a:r>
            <a:r>
              <a:rPr lang="hr-HR" sz="799" dirty="0">
                <a:solidFill>
                  <a:srgbClr val="FFFFFF">
                    <a:lumMod val="85000"/>
                  </a:srgbClr>
                </a:solidFill>
                <a:latin typeface="Arial"/>
              </a:rPr>
              <a:t>: +385 91 4961630</a:t>
            </a:r>
            <a:endParaRPr lang="en-GB" sz="799" dirty="0">
              <a:solidFill>
                <a:srgbClr val="FFFFFF">
                  <a:lumMod val="85000"/>
                </a:srgb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808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94" y="258409"/>
            <a:ext cx="9644990" cy="685641"/>
          </a:xfrm>
        </p:spPr>
        <p:txBody>
          <a:bodyPr/>
          <a:lstStyle/>
          <a:p>
            <a:r>
              <a:rPr lang="hr-HR" sz="4400" dirty="0">
                <a:solidFill>
                  <a:srgbClr val="FFC000"/>
                </a:solidFill>
                <a:latin typeface="UEFA Colosseum"/>
              </a:rPr>
              <a:t>UEFA/HNS partnerstvo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34851" y="1996226"/>
            <a:ext cx="11248185" cy="4861774"/>
          </a:xfrm>
        </p:spPr>
        <p:txBody>
          <a:bodyPr/>
          <a:lstStyle/>
          <a:p>
            <a:pPr marL="0" indent="0">
              <a:buNone/>
            </a:pPr>
            <a:r>
              <a:rPr lang="en-GB" sz="2000" b="1" dirty="0">
                <a:latin typeface="Trebuchet MS" pitchFamily="34" charset="0"/>
              </a:rPr>
              <a:t>UEFA and Host Association </a:t>
            </a:r>
            <a:r>
              <a:rPr lang="hr-HR" sz="2000" b="1" dirty="0">
                <a:latin typeface="Trebuchet MS" pitchFamily="34" charset="0"/>
              </a:rPr>
              <a:t>HNS </a:t>
            </a:r>
            <a:r>
              <a:rPr lang="en-GB" sz="2000" b="1" dirty="0">
                <a:latin typeface="Trebuchet MS" pitchFamily="34" charset="0"/>
              </a:rPr>
              <a:t>(direct partnership) </a:t>
            </a:r>
          </a:p>
          <a:p>
            <a:pPr marL="0" indent="0">
              <a:buNone/>
            </a:pPr>
            <a:endParaRPr lang="fr-CH" dirty="0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3" y="4039409"/>
            <a:ext cx="12700" cy="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4031088" y="3296991"/>
            <a:ext cx="2859109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108" y="2682899"/>
            <a:ext cx="1529944" cy="136106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>
          <a:xfrm flipV="1">
            <a:off x="5087155" y="3790908"/>
            <a:ext cx="2234773" cy="1772765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7670817" y="3745973"/>
            <a:ext cx="2284552" cy="1830579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7519271" y="3928001"/>
            <a:ext cx="27749" cy="1571278"/>
          </a:xfrm>
          <a:prstGeom prst="line">
            <a:avLst/>
          </a:prstGeom>
          <a:ln w="444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"/>
          <p:cNvSpPr txBox="1">
            <a:spLocks/>
          </p:cNvSpPr>
          <p:nvPr/>
        </p:nvSpPr>
        <p:spPr bwMode="auto">
          <a:xfrm>
            <a:off x="3570813" y="1171631"/>
            <a:ext cx="4323936" cy="721564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820" tIns="54408" rIns="108820" bIns="54408" numCol="1" anchor="t" anchorCtr="0" compatLnSpc="1">
            <a:prstTxWarp prst="textNoShape">
              <a:avLst/>
            </a:prstTxWarp>
          </a:bodyPr>
          <a:lstStyle>
            <a:lvl1pPr algn="l" defTabSz="1089025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1089025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2pPr>
            <a:lvl3pPr algn="l" defTabSz="1089025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3pPr>
            <a:lvl4pPr algn="l" defTabSz="1089025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4pPr>
            <a:lvl5pPr algn="l" defTabSz="1089025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5pPr>
            <a:lvl6pPr marL="457200" algn="l" defTabSz="1089025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6pPr>
            <a:lvl7pPr marL="914400" algn="l" defTabSz="1089025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7pPr>
            <a:lvl8pPr marL="1371600" algn="l" defTabSz="1089025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8pPr>
            <a:lvl9pPr marL="1828800" algn="l" defTabSz="1089025" rtl="0" eaLnBrk="1" fontAlgn="base" hangingPunct="1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GB" sz="3200" dirty="0">
                <a:solidFill>
                  <a:schemeClr val="accent3">
                    <a:lumMod val="75000"/>
                  </a:schemeClr>
                </a:solidFill>
              </a:rPr>
              <a:t>PARTNERSHIP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077" y="2614412"/>
            <a:ext cx="1275008" cy="127500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25" name="Group 24"/>
          <p:cNvGrpSpPr/>
          <p:nvPr/>
        </p:nvGrpSpPr>
        <p:grpSpPr>
          <a:xfrm>
            <a:off x="231820" y="5628069"/>
            <a:ext cx="5589431" cy="665282"/>
            <a:chOff x="0" y="-149760"/>
            <a:chExt cx="8128000" cy="1289355"/>
          </a:xfrm>
          <a:scene3d>
            <a:camera prst="orthographicFront"/>
            <a:lightRig rig="chilly" dir="t"/>
          </a:scene3d>
        </p:grpSpPr>
        <p:sp>
          <p:nvSpPr>
            <p:cNvPr id="26" name="Rounded Rectangle 25"/>
            <p:cNvSpPr/>
            <p:nvPr/>
          </p:nvSpPr>
          <p:spPr>
            <a:xfrm>
              <a:off x="0" y="-149760"/>
              <a:ext cx="8128000" cy="1198080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hr-HR" sz="2400" dirty="0" smtClean="0">
                  <a:solidFill>
                    <a:schemeClr val="tx1"/>
                  </a:solidFill>
                </a:rPr>
                <a:t>Stadium/Training Ground/ Host Cities</a:t>
              </a:r>
              <a:endParaRPr lang="hr-HR" sz="2400" dirty="0">
                <a:solidFill>
                  <a:schemeClr val="tx1"/>
                </a:solidFill>
              </a:endParaRPr>
            </a:p>
          </p:txBody>
        </p:sp>
        <p:sp>
          <p:nvSpPr>
            <p:cNvPr id="27" name="Rounded Rectangle 4"/>
            <p:cNvSpPr/>
            <p:nvPr/>
          </p:nvSpPr>
          <p:spPr>
            <a:xfrm>
              <a:off x="58485" y="58485"/>
              <a:ext cx="8011030" cy="1081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5200" kern="120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038046" y="5602310"/>
            <a:ext cx="2294585" cy="618186"/>
            <a:chOff x="0" y="0"/>
            <a:chExt cx="8128000" cy="1198080"/>
          </a:xfrm>
          <a:scene3d>
            <a:camera prst="orthographicFront"/>
            <a:lightRig rig="chilly" dir="t"/>
          </a:scene3d>
        </p:grpSpPr>
        <p:sp>
          <p:nvSpPr>
            <p:cNvPr id="36" name="Rounded Rectangle 35"/>
            <p:cNvSpPr/>
            <p:nvPr/>
          </p:nvSpPr>
          <p:spPr>
            <a:xfrm>
              <a:off x="0" y="0"/>
              <a:ext cx="8128000" cy="1198080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hr-HR" sz="2400" dirty="0" smtClean="0">
                  <a:solidFill>
                    <a:schemeClr val="tx1"/>
                  </a:solidFill>
                </a:rPr>
                <a:t>Promotion</a:t>
              </a:r>
              <a:endParaRPr lang="hr-HR" sz="2400" dirty="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4"/>
            <p:cNvSpPr/>
            <p:nvPr/>
          </p:nvSpPr>
          <p:spPr>
            <a:xfrm>
              <a:off x="58485" y="58485"/>
              <a:ext cx="8011030" cy="1081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5200" kern="1200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427076" y="5623775"/>
            <a:ext cx="3764924" cy="635357"/>
            <a:chOff x="0" y="0"/>
            <a:chExt cx="8128000" cy="1198080"/>
          </a:xfrm>
          <a:scene3d>
            <a:camera prst="orthographicFront"/>
            <a:lightRig rig="chilly" dir="t"/>
          </a:scene3d>
        </p:grpSpPr>
        <p:sp>
          <p:nvSpPr>
            <p:cNvPr id="39" name="Rounded Rectangle 38"/>
            <p:cNvSpPr/>
            <p:nvPr/>
          </p:nvSpPr>
          <p:spPr>
            <a:xfrm>
              <a:off x="0" y="0"/>
              <a:ext cx="8128000" cy="1198080"/>
            </a:xfrm>
            <a:prstGeom prst="roundRect">
              <a:avLst/>
            </a:prstGeom>
            <a:sp3d prstMaterial="translucentPowder">
              <a:bevelT w="127000" h="25400" prst="softRound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hr-HR" sz="2400" dirty="0" smtClean="0">
                  <a:solidFill>
                    <a:schemeClr val="tx1"/>
                  </a:solidFill>
                </a:rPr>
                <a:t>Sponsorship agreements</a:t>
              </a:r>
              <a:endParaRPr lang="hr-HR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Rounded Rectangle 4"/>
            <p:cNvSpPr/>
            <p:nvPr/>
          </p:nvSpPr>
          <p:spPr>
            <a:xfrm>
              <a:off x="58485" y="58485"/>
              <a:ext cx="8011030" cy="108111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8120" tIns="198120" rIns="198120" bIns="198120" numCol="1" spcCol="1270" anchor="ctr" anchorCtr="0">
              <a:noAutofit/>
            </a:bodyPr>
            <a:lstStyle/>
            <a:p>
              <a:pPr lvl="0" algn="l" defTabSz="2311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r-HR" sz="5200" kern="1200"/>
            </a:p>
          </p:txBody>
        </p:sp>
      </p:grpSp>
      <p:pic>
        <p:nvPicPr>
          <p:cNvPr id="22" name="Picture 21" descr="mz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72654" y="2827207"/>
            <a:ext cx="2609616" cy="866073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8004747" y="3282846"/>
            <a:ext cx="1034322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76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8308" y="290461"/>
            <a:ext cx="3419037" cy="2743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114" y="270236"/>
            <a:ext cx="4388951" cy="27051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248" y="256985"/>
            <a:ext cx="3379305" cy="27034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661720" y="4891792"/>
            <a:ext cx="7394713" cy="2862468"/>
          </a:xfrm>
        </p:spPr>
        <p:txBody>
          <a:bodyPr/>
          <a:lstStyle/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bg1"/>
                </a:solidFill>
                <a:latin typeface="UEFA Colosseum"/>
              </a:rPr>
              <a:t>Top sportski događaj u 2017. godini u RH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ta-IN" b="1" dirty="0">
                <a:solidFill>
                  <a:schemeClr val="bg1"/>
                </a:solidFill>
                <a:latin typeface="UEFA Colosseum"/>
              </a:rPr>
              <a:t>Više od 1260 minuta </a:t>
            </a:r>
            <a:r>
              <a:rPr lang="hr-HR" b="1" dirty="0">
                <a:solidFill>
                  <a:schemeClr val="bg1"/>
                </a:solidFill>
                <a:latin typeface="UEFA Colosseum"/>
              </a:rPr>
              <a:t>TV prijenosa </a:t>
            </a:r>
            <a:r>
              <a:rPr lang="ta-IN" b="1" dirty="0">
                <a:solidFill>
                  <a:schemeClr val="bg1"/>
                </a:solidFill>
                <a:latin typeface="UEFA Colosseum"/>
              </a:rPr>
              <a:t>uživo </a:t>
            </a:r>
            <a:r>
              <a:rPr lang="hr-HR" b="1" dirty="0">
                <a:solidFill>
                  <a:schemeClr val="bg1"/>
                </a:solidFill>
                <a:latin typeface="UEFA Colosseum"/>
              </a:rPr>
              <a:t>iz Hrvatske na </a:t>
            </a:r>
            <a:r>
              <a:rPr lang="hr-HR" b="1" dirty="0" err="1">
                <a:solidFill>
                  <a:schemeClr val="bg1"/>
                </a:solidFill>
                <a:latin typeface="UEFA Colosseum"/>
              </a:rPr>
              <a:t>Eurosportu</a:t>
            </a:r>
            <a:endParaRPr lang="hr-HR" b="1" dirty="0">
              <a:solidFill>
                <a:schemeClr val="bg1"/>
              </a:solidFill>
              <a:latin typeface="UEFA Colosseum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hr-HR" b="1" dirty="0">
                <a:solidFill>
                  <a:schemeClr val="bg1"/>
                </a:solidFill>
                <a:latin typeface="UEFA Colosseum"/>
              </a:rPr>
              <a:t>TV prijenosi uživo u 16 država sudionika prvenstva </a:t>
            </a:r>
            <a:endParaRPr lang="ta-IN" b="1" dirty="0">
              <a:solidFill>
                <a:schemeClr val="bg1"/>
              </a:solidFill>
              <a:latin typeface="UEFA Colosseum"/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ta-IN" b="1" dirty="0">
                <a:solidFill>
                  <a:schemeClr val="bg1"/>
                </a:solidFill>
                <a:latin typeface="UEFA Colosseum"/>
              </a:rPr>
              <a:t>Promocija bavljenja sportom među mladima</a:t>
            </a: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ta-IN" b="1" dirty="0">
                <a:solidFill>
                  <a:schemeClr val="bg1"/>
                </a:solidFill>
                <a:latin typeface="UEFA Colosseum"/>
              </a:rPr>
              <a:t>Promocija Hrvatske kao turističke destinacije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endParaRPr lang="ta-IN" b="1" dirty="0">
              <a:solidFill>
                <a:schemeClr val="bg1"/>
              </a:solidFill>
              <a:latin typeface="UEFA Colosseum"/>
            </a:endParaRPr>
          </a:p>
        </p:txBody>
      </p:sp>
    </p:spTree>
    <p:extLst>
      <p:ext uri="{BB962C8B-B14F-4D97-AF65-F5344CB8AC3E}">
        <p14:creationId xmlns:p14="http://schemas.microsoft.com/office/powerpoint/2010/main" val="241101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4400" dirty="0">
                <a:solidFill>
                  <a:srgbClr val="FFC000"/>
                </a:solidFill>
                <a:latin typeface="UEFA Colosseum"/>
              </a:rPr>
              <a:t>OSNOVNE INFORMACIJE</a:t>
            </a:r>
            <a:endParaRPr lang="en-GB" sz="4400" dirty="0">
              <a:solidFill>
                <a:srgbClr val="FFC000"/>
              </a:solidFill>
            </a:endParaRPr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6530715" y="1064302"/>
            <a:ext cx="5461416" cy="579369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buNone/>
            </a:pPr>
            <a:r>
              <a:rPr lang="hr-HR" sz="1998" b="1" dirty="0">
                <a:solidFill>
                  <a:schemeClr val="tx2"/>
                </a:solidFill>
                <a:latin typeface="UEFA Colosseum"/>
                <a:ea typeface="+mj-ea"/>
                <a:cs typeface="+mj-cs"/>
              </a:rPr>
              <a:t>KADA</a:t>
            </a:r>
            <a:endParaRPr lang="en-GB" sz="1998" b="1" dirty="0">
              <a:solidFill>
                <a:schemeClr val="tx2"/>
              </a:solidFill>
              <a:latin typeface="UEFA Colosseum"/>
              <a:ea typeface="+mj-ea"/>
              <a:cs typeface="+mj-cs"/>
            </a:endParaRPr>
          </a:p>
          <a:p>
            <a:pPr lvl="1"/>
            <a:r>
              <a:rPr lang="en-GB" sz="2398" b="1" dirty="0">
                <a:solidFill>
                  <a:schemeClr val="accent2"/>
                </a:solidFill>
                <a:latin typeface="UEFA Colosseum"/>
              </a:rPr>
              <a:t>3.-19.5.2017.</a:t>
            </a:r>
            <a:r>
              <a:rPr lang="hr-HR" sz="2398" b="1" dirty="0">
                <a:solidFill>
                  <a:schemeClr val="accent2"/>
                </a:solidFill>
                <a:latin typeface="UEFA Colosseum"/>
              </a:rPr>
              <a:t> </a:t>
            </a:r>
          </a:p>
          <a:p>
            <a:pPr lvl="1"/>
            <a:r>
              <a:rPr lang="hr-HR" sz="1798" b="1" dirty="0">
                <a:solidFill>
                  <a:schemeClr val="accent2"/>
                </a:solidFill>
                <a:latin typeface="UEFA Colosseum"/>
              </a:rPr>
              <a:t>FINAL DRAW </a:t>
            </a:r>
            <a:r>
              <a:rPr lang="en-GB" sz="1798" dirty="0">
                <a:solidFill>
                  <a:schemeClr val="accent2"/>
                </a:solidFill>
                <a:latin typeface="UEFA Colosseum"/>
              </a:rPr>
              <a:t>event – Zagreb, </a:t>
            </a:r>
            <a:r>
              <a:rPr lang="hr-HR" sz="1798" b="1" dirty="0">
                <a:solidFill>
                  <a:schemeClr val="accent2"/>
                </a:solidFill>
                <a:latin typeface="UEFA Colosseum"/>
              </a:rPr>
              <a:t>3</a:t>
            </a:r>
            <a:r>
              <a:rPr lang="en-GB" sz="1798" b="1" dirty="0">
                <a:solidFill>
                  <a:schemeClr val="accent2"/>
                </a:solidFill>
                <a:latin typeface="UEFA Colosseum"/>
              </a:rPr>
              <a:t>.4.2017.</a:t>
            </a:r>
            <a:r>
              <a:rPr lang="en-GB" sz="1798" dirty="0">
                <a:solidFill>
                  <a:schemeClr val="accent2"/>
                </a:solidFill>
                <a:latin typeface="UEFA Colosseum"/>
              </a:rPr>
              <a:t> </a:t>
            </a:r>
          </a:p>
          <a:p>
            <a:pPr marL="66608" indent="0">
              <a:buNone/>
            </a:pPr>
            <a:r>
              <a:rPr lang="hr-HR" sz="1998" b="1" dirty="0">
                <a:solidFill>
                  <a:schemeClr val="tx2"/>
                </a:solidFill>
                <a:latin typeface="UEFA Colosseum"/>
                <a:ea typeface="+mj-ea"/>
                <a:cs typeface="+mj-cs"/>
              </a:rPr>
              <a:t>GDJE</a:t>
            </a:r>
            <a:endParaRPr lang="en-GB" sz="1998" b="1" dirty="0">
              <a:solidFill>
                <a:schemeClr val="tx2"/>
              </a:solidFill>
              <a:latin typeface="UEFA Colosseum"/>
              <a:ea typeface="+mj-ea"/>
              <a:cs typeface="+mj-cs"/>
            </a:endParaRPr>
          </a:p>
          <a:p>
            <a:pPr lvl="1"/>
            <a:r>
              <a:rPr lang="en-GB" sz="1798" b="1" dirty="0">
                <a:solidFill>
                  <a:schemeClr val="accent2"/>
                </a:solidFill>
                <a:latin typeface="UEFA Colosseum"/>
              </a:rPr>
              <a:t>ZAGREB</a:t>
            </a:r>
            <a:r>
              <a:rPr lang="hr-HR" sz="1798" b="1" dirty="0">
                <a:solidFill>
                  <a:schemeClr val="accent2"/>
                </a:solidFill>
                <a:latin typeface="UEFA Colosseum"/>
              </a:rPr>
              <a:t>/Zaprešić/</a:t>
            </a:r>
            <a:r>
              <a:rPr lang="hr-HR" sz="1798" b="1" dirty="0" err="1">
                <a:solidFill>
                  <a:schemeClr val="accent2"/>
                </a:solidFill>
                <a:latin typeface="UEFA Colosseum"/>
              </a:rPr>
              <a:t>V.Gorica</a:t>
            </a:r>
            <a:r>
              <a:rPr lang="en-GB" sz="1798" b="1" dirty="0">
                <a:solidFill>
                  <a:schemeClr val="accent2"/>
                </a:solidFill>
                <a:latin typeface="UEFA Colosseum"/>
              </a:rPr>
              <a:t> </a:t>
            </a:r>
            <a:r>
              <a:rPr lang="en-GB" sz="1798" dirty="0">
                <a:solidFill>
                  <a:schemeClr val="accent2"/>
                </a:solidFill>
                <a:latin typeface="UEFA Colosseum"/>
              </a:rPr>
              <a:t>– </a:t>
            </a:r>
            <a:r>
              <a:rPr lang="hr-HR" sz="1798" dirty="0">
                <a:solidFill>
                  <a:schemeClr val="accent2"/>
                </a:solidFill>
                <a:latin typeface="UEFA Colosseum"/>
              </a:rPr>
              <a:t>grupna </a:t>
            </a:r>
            <a:r>
              <a:rPr lang="en-GB" sz="1798" dirty="0">
                <a:solidFill>
                  <a:schemeClr val="accent2"/>
                </a:solidFill>
                <a:latin typeface="UEFA Colosseum"/>
              </a:rPr>
              <a:t>&amp; </a:t>
            </a:r>
            <a:r>
              <a:rPr lang="hr-HR" sz="1798" dirty="0">
                <a:solidFill>
                  <a:schemeClr val="accent2"/>
                </a:solidFill>
                <a:latin typeface="UEFA Colosseum"/>
              </a:rPr>
              <a:t>završna faza natjecanja</a:t>
            </a:r>
          </a:p>
          <a:p>
            <a:pPr lvl="1"/>
            <a:r>
              <a:rPr lang="en-GB" sz="1798" b="1" dirty="0">
                <a:solidFill>
                  <a:schemeClr val="accent2"/>
                </a:solidFill>
                <a:latin typeface="UEFA Colosseum"/>
              </a:rPr>
              <a:t>RIJEKA</a:t>
            </a:r>
            <a:r>
              <a:rPr lang="hr-HR" sz="1798" b="1" dirty="0">
                <a:solidFill>
                  <a:schemeClr val="accent2"/>
                </a:solidFill>
                <a:latin typeface="UEFA Colosseum"/>
              </a:rPr>
              <a:t>/</a:t>
            </a:r>
            <a:r>
              <a:rPr lang="hr-HR" sz="1798" b="1" dirty="0" err="1">
                <a:solidFill>
                  <a:schemeClr val="accent2"/>
                </a:solidFill>
                <a:latin typeface="UEFA Colosseum"/>
              </a:rPr>
              <a:t>Kostrena</a:t>
            </a:r>
            <a:r>
              <a:rPr lang="hr-HR" sz="1798" b="1" dirty="0">
                <a:solidFill>
                  <a:schemeClr val="accent2"/>
                </a:solidFill>
                <a:latin typeface="UEFA Colosseum"/>
              </a:rPr>
              <a:t> </a:t>
            </a:r>
            <a:r>
              <a:rPr lang="en-GB" sz="1798" dirty="0">
                <a:solidFill>
                  <a:schemeClr val="accent2"/>
                </a:solidFill>
                <a:latin typeface="UEFA Colosseum"/>
              </a:rPr>
              <a:t>– </a:t>
            </a:r>
            <a:r>
              <a:rPr lang="hr-HR" sz="1798" dirty="0">
                <a:solidFill>
                  <a:schemeClr val="accent2"/>
                </a:solidFill>
                <a:latin typeface="UEFA Colosseum"/>
              </a:rPr>
              <a:t>otvaranje prvenstva i grupna faza natjecanja</a:t>
            </a:r>
            <a:endParaRPr lang="en-GB" sz="1798" dirty="0">
              <a:solidFill>
                <a:schemeClr val="accent2"/>
              </a:solidFill>
              <a:latin typeface="UEFA Colosseum"/>
            </a:endParaRPr>
          </a:p>
          <a:p>
            <a:pPr lvl="1"/>
            <a:r>
              <a:rPr lang="en-GB" sz="1798" b="1" dirty="0">
                <a:solidFill>
                  <a:schemeClr val="accent2"/>
                </a:solidFill>
                <a:latin typeface="UEFA Colosseum"/>
              </a:rPr>
              <a:t>VARAŽDIN</a:t>
            </a:r>
            <a:r>
              <a:rPr lang="en-GB" sz="1798" dirty="0">
                <a:solidFill>
                  <a:schemeClr val="accent2"/>
                </a:solidFill>
                <a:latin typeface="UEFA Colosseum"/>
              </a:rPr>
              <a:t> – final</a:t>
            </a:r>
            <a:r>
              <a:rPr lang="hr-HR" sz="1798" dirty="0">
                <a:solidFill>
                  <a:schemeClr val="accent2"/>
                </a:solidFill>
                <a:latin typeface="UEFA Colosseum"/>
              </a:rPr>
              <a:t>e</a:t>
            </a:r>
            <a:r>
              <a:rPr lang="en-GB" sz="1798" dirty="0">
                <a:solidFill>
                  <a:schemeClr val="accent2"/>
                </a:solidFill>
                <a:latin typeface="UEFA Colosseum"/>
              </a:rPr>
              <a:t> </a:t>
            </a:r>
          </a:p>
          <a:p>
            <a:pPr marL="0" indent="0">
              <a:buNone/>
            </a:pPr>
            <a:r>
              <a:rPr lang="hr-HR" sz="1998" b="1" dirty="0">
                <a:solidFill>
                  <a:schemeClr val="tx2"/>
                </a:solidFill>
                <a:latin typeface="UEFA Colosseum"/>
                <a:ea typeface="+mj-ea"/>
                <a:cs typeface="+mj-cs"/>
              </a:rPr>
              <a:t>TKO</a:t>
            </a:r>
            <a:endParaRPr lang="en-GB" sz="1998" b="1" dirty="0">
              <a:solidFill>
                <a:schemeClr val="tx2"/>
              </a:solidFill>
              <a:latin typeface="UEFA Colosseum"/>
              <a:ea typeface="+mj-ea"/>
              <a:cs typeface="+mj-cs"/>
            </a:endParaRPr>
          </a:p>
          <a:p>
            <a:pPr lvl="1"/>
            <a:r>
              <a:rPr lang="hr-HR" sz="1798" b="1" dirty="0">
                <a:solidFill>
                  <a:schemeClr val="accent2"/>
                </a:solidFill>
                <a:latin typeface="UEFA Colosseum"/>
              </a:rPr>
              <a:t>HRVATSKA</a:t>
            </a:r>
            <a:endParaRPr lang="en-GB" sz="1798" b="1" dirty="0">
              <a:solidFill>
                <a:schemeClr val="accent2"/>
              </a:solidFill>
              <a:latin typeface="UEFA Colosseum"/>
            </a:endParaRPr>
          </a:p>
          <a:p>
            <a:pPr lvl="1"/>
            <a:r>
              <a:rPr lang="en-GB" sz="1798" b="1" dirty="0">
                <a:solidFill>
                  <a:schemeClr val="accent2"/>
                </a:solidFill>
                <a:latin typeface="UEFA Colosseum"/>
              </a:rPr>
              <a:t>+ 15 </a:t>
            </a:r>
            <a:r>
              <a:rPr lang="hr-HR" sz="1798" b="1" dirty="0">
                <a:solidFill>
                  <a:schemeClr val="accent2"/>
                </a:solidFill>
                <a:latin typeface="UEFA Colosseum"/>
              </a:rPr>
              <a:t>najboljih europskih reprezentacija</a:t>
            </a:r>
            <a:r>
              <a:rPr lang="en-GB" sz="1798" b="1" dirty="0">
                <a:solidFill>
                  <a:schemeClr val="accent2"/>
                </a:solidFill>
                <a:latin typeface="UEFA Colosseum"/>
              </a:rPr>
              <a:t> </a:t>
            </a:r>
            <a:r>
              <a:rPr lang="hr-HR" sz="1798" b="1" dirty="0">
                <a:solidFill>
                  <a:schemeClr val="accent2"/>
                </a:solidFill>
                <a:latin typeface="UEFA Colosseum"/>
              </a:rPr>
              <a:t>/</a:t>
            </a:r>
            <a:r>
              <a:rPr lang="en-GB" sz="1798" dirty="0">
                <a:solidFill>
                  <a:schemeClr val="accent2"/>
                </a:solidFill>
                <a:latin typeface="UEFA Colosseum"/>
              </a:rPr>
              <a:t> </a:t>
            </a:r>
            <a:r>
              <a:rPr lang="hr-HR" sz="1798" dirty="0" smtClean="0">
                <a:solidFill>
                  <a:schemeClr val="accent2"/>
                </a:solidFill>
                <a:latin typeface="UEFA Colosseum"/>
              </a:rPr>
              <a:t>kvalifikcijski </a:t>
            </a:r>
            <a:r>
              <a:rPr lang="hr-HR" sz="1798" dirty="0">
                <a:solidFill>
                  <a:schemeClr val="accent2"/>
                </a:solidFill>
                <a:latin typeface="UEFA Colosseum"/>
              </a:rPr>
              <a:t>turnir u tijeku</a:t>
            </a:r>
            <a:endParaRPr lang="en-GB" sz="1798" dirty="0">
              <a:solidFill>
                <a:schemeClr val="accent2"/>
              </a:solidFill>
              <a:latin typeface="UEFA Colosseum"/>
            </a:endParaRPr>
          </a:p>
          <a:p>
            <a:pPr marL="0" indent="0">
              <a:buNone/>
            </a:pPr>
            <a:r>
              <a:rPr lang="en-GB" sz="1998" b="1" dirty="0">
                <a:solidFill>
                  <a:schemeClr val="tx2"/>
                </a:solidFill>
                <a:latin typeface="UEFA Colosseum"/>
                <a:ea typeface="+mj-ea"/>
                <a:cs typeface="+mj-cs"/>
              </a:rPr>
              <a:t>TV </a:t>
            </a:r>
          </a:p>
          <a:p>
            <a:pPr lvl="1"/>
            <a:r>
              <a:rPr lang="en-GB" sz="1798" b="1" dirty="0">
                <a:solidFill>
                  <a:schemeClr val="accent2"/>
                </a:solidFill>
                <a:latin typeface="UEFA Colosseum"/>
              </a:rPr>
              <a:t>Eurosport</a:t>
            </a:r>
            <a:endParaRPr lang="hr-HR" sz="1798" b="1" dirty="0">
              <a:solidFill>
                <a:schemeClr val="accent2"/>
              </a:solidFill>
              <a:latin typeface="UEFA Colosseum"/>
            </a:endParaRPr>
          </a:p>
          <a:p>
            <a:pPr lvl="1"/>
            <a:r>
              <a:rPr lang="hr-HR" sz="1798" dirty="0">
                <a:solidFill>
                  <a:schemeClr val="accent2"/>
                </a:solidFill>
                <a:latin typeface="UEFA Colosseum"/>
              </a:rPr>
              <a:t>+ 16 TV kuća u zemljama sudionika prvenstva</a:t>
            </a:r>
            <a:r>
              <a:rPr lang="en-GB" sz="1798" dirty="0">
                <a:solidFill>
                  <a:schemeClr val="accent2"/>
                </a:solidFill>
                <a:latin typeface="UEFA Colosseum"/>
              </a:rPr>
              <a:t> </a:t>
            </a:r>
            <a:endParaRPr lang="en-GB" sz="1798" b="1" dirty="0">
              <a:latin typeface="UEFA Colosseum"/>
            </a:endParaRPr>
          </a:p>
          <a:p>
            <a:pPr lvl="1"/>
            <a:endParaRPr lang="en-GB" sz="1798" dirty="0">
              <a:solidFill>
                <a:schemeClr val="accent2"/>
              </a:solidFill>
              <a:latin typeface="UEFA Colosseum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76" y="1305740"/>
            <a:ext cx="5538846" cy="52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0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8839" y="273461"/>
            <a:ext cx="8439463" cy="565988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algn="ctr"/>
            <a:r>
              <a:rPr lang="hr-HR" sz="2400" b="1" dirty="0" smtClean="0">
                <a:latin typeface="UEFA Colosseum"/>
              </a:rPr>
              <a:t>PREDVIĐENI RASPORED UTAKMICA</a:t>
            </a:r>
            <a:endParaRPr lang="en-GB" sz="2400" b="1" dirty="0">
              <a:latin typeface="UEFA Colosseum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4636" y="916518"/>
            <a:ext cx="10792918" cy="581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1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3376" y="197411"/>
            <a:ext cx="9644990" cy="685086"/>
          </a:xfrm>
        </p:spPr>
        <p:txBody>
          <a:bodyPr/>
          <a:lstStyle/>
          <a:p>
            <a:r>
              <a:rPr lang="ta-IN" sz="4800" dirty="0"/>
              <a:t>UEFA U</a:t>
            </a:r>
            <a:r>
              <a:rPr lang="hr-HR" sz="4800" dirty="0"/>
              <a:t>-</a:t>
            </a:r>
            <a:r>
              <a:rPr lang="ta-IN" sz="4800" dirty="0"/>
              <a:t>17 EURO HRVATSKA 2017</a:t>
            </a:r>
            <a:endParaRPr lang="en-GB" sz="48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94872" y="1319134"/>
            <a:ext cx="5201587" cy="5134131"/>
          </a:xfr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/>
          <a:lstStyle/>
          <a:p>
            <a:pPr marL="0" indent="0">
              <a:lnSpc>
                <a:spcPct val="120000"/>
              </a:lnSpc>
              <a:buSzPct val="100000"/>
              <a:buNone/>
            </a:pPr>
            <a:endParaRPr lang="hr-HR" sz="3200" dirty="0" smtClean="0"/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hr-HR" sz="3600" b="1" dirty="0">
                <a:solidFill>
                  <a:srgbClr val="FF0000"/>
                </a:solidFill>
              </a:rPr>
              <a:t>Dva centra: </a:t>
            </a:r>
            <a:r>
              <a:rPr lang="hr-HR" sz="4800" b="1" dirty="0">
                <a:solidFill>
                  <a:srgbClr val="FF0000"/>
                </a:solidFill>
              </a:rPr>
              <a:t>Zagreb</a:t>
            </a:r>
            <a:r>
              <a:rPr lang="hr-HR" sz="3600" b="1" dirty="0">
                <a:solidFill>
                  <a:srgbClr val="FF0000"/>
                </a:solidFill>
              </a:rPr>
              <a:t> i </a:t>
            </a:r>
            <a:r>
              <a:rPr lang="hr-HR" sz="4800" b="1" dirty="0">
                <a:solidFill>
                  <a:srgbClr val="FF0000"/>
                </a:solidFill>
              </a:rPr>
              <a:t>Rijeka</a:t>
            </a:r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hr-HR" sz="3600" b="1" dirty="0"/>
              <a:t>Smještaj sudionika: Opatija i Zagreb </a:t>
            </a:r>
            <a:r>
              <a:rPr lang="hr-HR" sz="3600" dirty="0"/>
              <a:t/>
            </a:r>
            <a:br>
              <a:rPr lang="hr-HR" sz="3600" dirty="0"/>
            </a:br>
            <a:r>
              <a:rPr lang="hr-HR" sz="3600" b="1" dirty="0">
                <a:solidFill>
                  <a:srgbClr val="FF0000"/>
                </a:solidFill>
              </a:rPr>
              <a:t>(12.500+ slu</a:t>
            </a:r>
            <a:r>
              <a:rPr lang="hr-HR" sz="36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ž</a:t>
            </a:r>
            <a:r>
              <a:rPr lang="hr-HR" sz="3600" b="1" dirty="0">
                <a:solidFill>
                  <a:srgbClr val="FF0000"/>
                </a:solidFill>
              </a:rPr>
              <a:t>benih no</a:t>
            </a:r>
            <a:r>
              <a:rPr lang="hr-HR" sz="3600" b="1" dirty="0">
                <a:solidFill>
                  <a:srgbClr val="FF0000"/>
                </a:solidFill>
                <a:latin typeface="Arabic Typesetting" pitchFamily="66" charset="-78"/>
                <a:cs typeface="Arabic Typesetting" pitchFamily="66" charset="-78"/>
              </a:rPr>
              <a:t>ć</a:t>
            </a:r>
            <a:r>
              <a:rPr lang="hr-HR" sz="3600" b="1" dirty="0">
                <a:solidFill>
                  <a:srgbClr val="FF0000"/>
                </a:solidFill>
              </a:rPr>
              <a:t>enja</a:t>
            </a:r>
            <a:r>
              <a:rPr lang="hr-HR" sz="3600" b="1" dirty="0" smtClean="0">
                <a:solidFill>
                  <a:srgbClr val="FF0000"/>
                </a:solidFill>
              </a:rPr>
              <a:t>)</a:t>
            </a:r>
            <a:endParaRPr lang="hr-HR" sz="3600" dirty="0"/>
          </a:p>
          <a:p>
            <a:pPr>
              <a:lnSpc>
                <a:spcPct val="120000"/>
              </a:lnSpc>
              <a:buSzPct val="100000"/>
              <a:buBlip>
                <a:blip r:embed="rId2"/>
              </a:buBlip>
            </a:pPr>
            <a:r>
              <a:rPr lang="hr-HR" sz="3600" dirty="0"/>
              <a:t>Procijenjeni bud</a:t>
            </a:r>
            <a:r>
              <a:rPr lang="hr-HR" sz="3600" dirty="0">
                <a:latin typeface="Arabic Typesetting" pitchFamily="66" charset="-78"/>
                <a:cs typeface="Arabic Typesetting" pitchFamily="66" charset="-78"/>
              </a:rPr>
              <a:t>ž</a:t>
            </a:r>
            <a:r>
              <a:rPr lang="hr-HR" sz="3600" dirty="0"/>
              <a:t>et </a:t>
            </a:r>
            <a:r>
              <a:rPr lang="hr-HR" sz="3600" b="1" dirty="0"/>
              <a:t>+3.000.000 €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4431" y="5551174"/>
            <a:ext cx="1163890" cy="11638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9187" y="2610737"/>
            <a:ext cx="1273807" cy="12738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942" y="2586100"/>
            <a:ext cx="1286406" cy="1286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3962" y="4076398"/>
            <a:ext cx="1226445" cy="122644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0210" y="2596616"/>
            <a:ext cx="1281954" cy="12819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4469" y="4076397"/>
            <a:ext cx="1253832" cy="125383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875" y="4061408"/>
            <a:ext cx="1247499" cy="124749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8934" y="5446243"/>
            <a:ext cx="1226443" cy="12264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845" y="5431252"/>
            <a:ext cx="1307460" cy="130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259" y="4076397"/>
            <a:ext cx="1245111" cy="12451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6501" y="2548329"/>
            <a:ext cx="1306236" cy="13062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220" y="5476222"/>
            <a:ext cx="1194401" cy="119440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400737" y="1198496"/>
            <a:ext cx="645721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Reprezentacije koje često</a:t>
            </a:r>
          </a:p>
          <a:p>
            <a:pPr algn="ctr"/>
            <a:r>
              <a:rPr lang="hr-HR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nastupaju: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53343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288" y="235100"/>
            <a:ext cx="9644990" cy="685086"/>
          </a:xfrm>
        </p:spPr>
        <p:txBody>
          <a:bodyPr/>
          <a:lstStyle/>
          <a:p>
            <a:r>
              <a:rPr lang="ta-IN" sz="4800" dirty="0"/>
              <a:t>NOGOMET KAO PROMOTOR HRVATSKE</a:t>
            </a:r>
            <a:endParaRPr lang="en-GB" sz="4800" dirty="0"/>
          </a:p>
        </p:txBody>
      </p:sp>
      <p:sp>
        <p:nvSpPr>
          <p:cNvPr id="4" name="Rectangle 3"/>
          <p:cNvSpPr/>
          <p:nvPr/>
        </p:nvSpPr>
        <p:spPr bwMode="auto">
          <a:xfrm>
            <a:off x="1062481" y="1374588"/>
            <a:ext cx="2557943" cy="2557943"/>
          </a:xfrm>
          <a:prstGeom prst="rect">
            <a:avLst/>
          </a:prstGeom>
          <a:solidFill>
            <a:srgbClr val="BA212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345" tIns="45672" rIns="91345" bIns="45672" numCol="1" rtlCol="0" anchor="ctr" anchorCtr="0" compatLnSpc="1">
            <a:prstTxWarp prst="textNoShape">
              <a:avLst/>
            </a:prstTxWarp>
          </a:bodyPr>
          <a:lstStyle/>
          <a:p>
            <a:pPr algn="ctr" defTabSz="913486" fontAlgn="base">
              <a:spcBef>
                <a:spcPct val="0"/>
              </a:spcBef>
              <a:spcAft>
                <a:spcPct val="0"/>
              </a:spcAft>
            </a:pPr>
            <a:endParaRPr lang="en-US" sz="1399">
              <a:solidFill>
                <a:srgbClr val="680009"/>
              </a:solidFill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3635415" y="3932532"/>
            <a:ext cx="2557943" cy="2557943"/>
          </a:xfrm>
          <a:prstGeom prst="rect">
            <a:avLst/>
          </a:prstGeom>
          <a:solidFill>
            <a:srgbClr val="BA212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345" tIns="45672" rIns="91345" bIns="45672" numCol="1" rtlCol="0" anchor="ctr" anchorCtr="0" compatLnSpc="1">
            <a:prstTxWarp prst="textNoShape">
              <a:avLst/>
            </a:prstTxWarp>
          </a:bodyPr>
          <a:lstStyle/>
          <a:p>
            <a:pPr algn="ctr" defTabSz="913486" fontAlgn="base">
              <a:spcBef>
                <a:spcPct val="0"/>
              </a:spcBef>
              <a:spcAft>
                <a:spcPct val="0"/>
              </a:spcAft>
            </a:pPr>
            <a:endParaRPr lang="en-US" sz="1399">
              <a:solidFill>
                <a:srgbClr val="680009"/>
              </a:solidFill>
              <a:latin typeface="Arial" charset="0"/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3672589" y="1424065"/>
            <a:ext cx="2473377" cy="1214203"/>
          </a:xfrm>
        </p:spPr>
        <p:txBody>
          <a:bodyPr/>
          <a:lstStyle/>
          <a:p>
            <a:pPr marL="0" indent="0" algn="ctr">
              <a:lnSpc>
                <a:spcPct val="120000"/>
              </a:lnSpc>
              <a:buNone/>
            </a:pPr>
            <a:r>
              <a:rPr lang="ta-IN" sz="3200" b="1" dirty="0">
                <a:solidFill>
                  <a:srgbClr val="BA2121"/>
                </a:solidFill>
              </a:rPr>
              <a:t>Velika prilika za</a:t>
            </a:r>
            <a:r>
              <a:rPr lang="hr-HR" sz="3200" b="1" dirty="0">
                <a:solidFill>
                  <a:srgbClr val="BA2121"/>
                </a:solidFill>
              </a:rPr>
              <a:t> </a:t>
            </a:r>
            <a:r>
              <a:rPr lang="ta-IN" sz="3200" b="1" dirty="0">
                <a:solidFill>
                  <a:srgbClr val="BA2121"/>
                </a:solidFill>
              </a:rPr>
              <a:t>dodatnu promociju Hrvatske </a:t>
            </a:r>
            <a:br>
              <a:rPr lang="ta-IN" sz="3200" b="1" dirty="0">
                <a:solidFill>
                  <a:srgbClr val="BA2121"/>
                </a:solidFill>
              </a:rPr>
            </a:br>
            <a:r>
              <a:rPr lang="ta-IN" sz="3200" b="1" dirty="0">
                <a:solidFill>
                  <a:srgbClr val="BA2121"/>
                </a:solidFill>
              </a:rPr>
              <a:t>u predsezoni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178368" y="1374588"/>
            <a:ext cx="2557943" cy="2557943"/>
          </a:xfrm>
          <a:prstGeom prst="rect">
            <a:avLst/>
          </a:prstGeom>
          <a:solidFill>
            <a:srgbClr val="BA212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345" tIns="45672" rIns="91345" bIns="45672" numCol="1" rtlCol="0" anchor="ctr" anchorCtr="0" compatLnSpc="1">
            <a:prstTxWarp prst="textNoShape">
              <a:avLst/>
            </a:prstTxWarp>
          </a:bodyPr>
          <a:lstStyle/>
          <a:p>
            <a:pPr algn="ctr" defTabSz="913486" fontAlgn="base">
              <a:spcBef>
                <a:spcPct val="0"/>
              </a:spcBef>
              <a:spcAft>
                <a:spcPct val="0"/>
              </a:spcAft>
            </a:pPr>
            <a:endParaRPr lang="en-US" sz="1399">
              <a:solidFill>
                <a:srgbClr val="680009"/>
              </a:solidFill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8736312" y="3937998"/>
            <a:ext cx="2557943" cy="2557943"/>
          </a:xfrm>
          <a:prstGeom prst="rect">
            <a:avLst/>
          </a:prstGeom>
          <a:solidFill>
            <a:srgbClr val="BA2121"/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345" tIns="45672" rIns="91345" bIns="45672" numCol="1" rtlCol="0" anchor="ctr" anchorCtr="0" compatLnSpc="1">
            <a:prstTxWarp prst="textNoShape">
              <a:avLst/>
            </a:prstTxWarp>
          </a:bodyPr>
          <a:lstStyle/>
          <a:p>
            <a:pPr algn="ctr" defTabSz="913486" fontAlgn="base">
              <a:spcBef>
                <a:spcPct val="0"/>
              </a:spcBef>
              <a:spcAft>
                <a:spcPct val="0"/>
              </a:spcAft>
            </a:pPr>
            <a:endParaRPr lang="en-US" sz="1399">
              <a:solidFill>
                <a:srgbClr val="680009"/>
              </a:solidFill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9225" y="2398426"/>
            <a:ext cx="2729203" cy="5027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45300" y="1963713"/>
            <a:ext cx="27917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0" dirty="0" smtClean="0">
                <a:solidFill>
                  <a:schemeClr val="bg1"/>
                </a:solidFill>
                <a:latin typeface="Gotham Black" pitchFamily="2" charset="0"/>
              </a:rPr>
              <a:t>14</a:t>
            </a:r>
            <a:endParaRPr lang="hr-HR" sz="12000" dirty="0">
              <a:solidFill>
                <a:schemeClr val="bg1"/>
              </a:solidFill>
              <a:latin typeface="Gotham Black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45695" y="1402073"/>
            <a:ext cx="255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a-IN" sz="3200" dirty="0" smtClean="0">
                <a:solidFill>
                  <a:schemeClr val="bg1"/>
                </a:solidFill>
                <a:latin typeface="PF BeauSans Pro SemiBold" pitchFamily="2" charset="0"/>
              </a:rPr>
              <a:t>Minimalno </a:t>
            </a:r>
            <a:endParaRPr lang="hr-HR" sz="3200" dirty="0"/>
          </a:p>
        </p:txBody>
      </p:sp>
      <p:sp>
        <p:nvSpPr>
          <p:cNvPr id="20" name="Rectangle 19"/>
          <p:cNvSpPr/>
          <p:nvPr/>
        </p:nvSpPr>
        <p:spPr>
          <a:xfrm>
            <a:off x="1045695" y="3326144"/>
            <a:ext cx="25597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000" dirty="0">
                <a:solidFill>
                  <a:schemeClr val="bg1"/>
                </a:solidFill>
                <a:latin typeface="Perpetua" pitchFamily="18" charset="0"/>
              </a:rPr>
              <a:t>utakmica uživo</a:t>
            </a:r>
            <a:endParaRPr lang="hr-HR" sz="3000" dirty="0">
              <a:latin typeface="Perpetua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33201" y="2063362"/>
            <a:ext cx="25597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9600" dirty="0">
                <a:solidFill>
                  <a:schemeClr val="bg1"/>
                </a:solidFill>
                <a:latin typeface="Gotham Black" pitchFamily="2" charset="0"/>
              </a:rPr>
              <a:t>1260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128668" y="1402073"/>
            <a:ext cx="255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a-IN" sz="3200" dirty="0">
                <a:solidFill>
                  <a:schemeClr val="bg1"/>
                </a:solidFill>
                <a:latin typeface="PF BeauSans Pro SemiBold" pitchFamily="2" charset="0"/>
              </a:rPr>
              <a:t>Minimalno </a:t>
            </a:r>
            <a:endParaRPr lang="hr-HR" sz="3200" dirty="0"/>
          </a:p>
        </p:txBody>
      </p:sp>
      <p:sp>
        <p:nvSpPr>
          <p:cNvPr id="23" name="Rectangle 22"/>
          <p:cNvSpPr/>
          <p:nvPr/>
        </p:nvSpPr>
        <p:spPr>
          <a:xfrm>
            <a:off x="6218609" y="3341134"/>
            <a:ext cx="25597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200" dirty="0">
                <a:solidFill>
                  <a:schemeClr val="bg1"/>
                </a:solidFill>
                <a:latin typeface="PF BeauSans Pro SemiBold" pitchFamily="2" charset="0"/>
              </a:rPr>
              <a:t>minuta prijenosa</a:t>
            </a:r>
            <a:endParaRPr lang="hr-HR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8733378" y="4501269"/>
            <a:ext cx="2559740" cy="193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r-HR" sz="11988" dirty="0" smtClean="0">
                <a:solidFill>
                  <a:schemeClr val="bg1"/>
                </a:solidFill>
                <a:latin typeface="Gotham Black" pitchFamily="2" charset="0"/>
              </a:rPr>
              <a:t>  94</a:t>
            </a:r>
            <a:endParaRPr lang="hr-HR" sz="11988" dirty="0">
              <a:solidFill>
                <a:schemeClr val="bg1"/>
              </a:solidFill>
              <a:latin typeface="Gotham Black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748369" y="5927555"/>
            <a:ext cx="25597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r-HR" sz="2800" b="1" dirty="0">
                <a:solidFill>
                  <a:schemeClr val="bg1"/>
                </a:solidFill>
                <a:latin typeface="Perpetua" pitchFamily="18" charset="0"/>
              </a:rPr>
              <a:t>države svijeta</a:t>
            </a:r>
            <a:endParaRPr lang="hr-HR" sz="2800" b="1" dirty="0">
              <a:latin typeface="Perpetua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56224" y="4532673"/>
            <a:ext cx="2542440" cy="16296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9990" dirty="0">
                <a:solidFill>
                  <a:srgbClr val="BA2121"/>
                </a:solidFill>
                <a:latin typeface="Gotham Black" pitchFamily="2" charset="0"/>
              </a:rPr>
              <a:t>236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01195" y="5912987"/>
            <a:ext cx="332781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000" b="1" dirty="0">
                <a:solidFill>
                  <a:srgbClr val="BA2121"/>
                </a:solidFill>
                <a:latin typeface="PF BeauSans Pro SemiBold" pitchFamily="2" charset="0"/>
              </a:rPr>
              <a:t>milijuna pretplatnika </a:t>
            </a:r>
            <a:r>
              <a:rPr lang="hr-HR" sz="3000" b="1" dirty="0" smtClean="0">
                <a:solidFill>
                  <a:srgbClr val="BA2121"/>
                </a:solidFill>
                <a:latin typeface="PF BeauSans Pro SemiBold" pitchFamily="2" charset="0"/>
              </a:rPr>
              <a:t>u </a:t>
            </a:r>
            <a:endParaRPr lang="hr-HR" sz="3000" b="1" dirty="0">
              <a:solidFill>
                <a:srgbClr val="BA212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81731" y="3921337"/>
            <a:ext cx="2559740" cy="1936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1988" dirty="0">
                <a:solidFill>
                  <a:schemeClr val="bg1"/>
                </a:solidFill>
                <a:latin typeface="Gotham Black" pitchFamily="2" charset="0"/>
              </a:rPr>
              <a:t>30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627096" y="5137763"/>
            <a:ext cx="251887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3000" dirty="0">
                <a:solidFill>
                  <a:schemeClr val="bg1"/>
                </a:solidFill>
                <a:latin typeface="PF BeauSans Pro SemiBold" pitchFamily="2" charset="0"/>
              </a:rPr>
              <a:t>sekundi video promocije tijekom svakog prijenosa</a:t>
            </a:r>
            <a:endParaRPr lang="hr-HR" sz="3000" dirty="0"/>
          </a:p>
        </p:txBody>
      </p:sp>
      <p:sp>
        <p:nvSpPr>
          <p:cNvPr id="8" name="AutoShape 2" descr="Image result for eurosport logo"/>
          <p:cNvSpPr>
            <a:spLocks noChangeAspect="1" noChangeArrowheads="1"/>
          </p:cNvSpPr>
          <p:nvPr/>
        </p:nvSpPr>
        <p:spPr bwMode="auto">
          <a:xfrm>
            <a:off x="155413" y="-141537"/>
            <a:ext cx="304483" cy="3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hr-HR" sz="1798"/>
          </a:p>
        </p:txBody>
      </p:sp>
      <p:sp>
        <p:nvSpPr>
          <p:cNvPr id="9" name="AutoShape 4" descr="Image result for eurosport logo"/>
          <p:cNvSpPr>
            <a:spLocks noChangeAspect="1" noChangeArrowheads="1"/>
          </p:cNvSpPr>
          <p:nvPr/>
        </p:nvSpPr>
        <p:spPr bwMode="auto">
          <a:xfrm>
            <a:off x="307654" y="10704"/>
            <a:ext cx="304483" cy="30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45" tIns="45672" rIns="91345" bIns="45672" numCol="1" anchor="t" anchorCtr="0" compatLnSpc="1">
            <a:prstTxWarp prst="textNoShape">
              <a:avLst/>
            </a:prstTxWarp>
          </a:bodyPr>
          <a:lstStyle/>
          <a:p>
            <a:endParaRPr lang="hr-HR" sz="1798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84" y="4215215"/>
            <a:ext cx="1756880" cy="202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6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775" y="1079292"/>
            <a:ext cx="7135318" cy="2863122"/>
          </a:xfrm>
        </p:spPr>
        <p:txBody>
          <a:bodyPr/>
          <a:lstStyle/>
          <a:p>
            <a:pPr>
              <a:buSzPct val="100000"/>
              <a:buBlip>
                <a:blip r:embed="rId2"/>
              </a:buBlip>
            </a:pPr>
            <a:r>
              <a:rPr lang="ta-IN" sz="3200" dirty="0"/>
              <a:t>Naj</a:t>
            </a:r>
            <a:r>
              <a:rPr lang="hr-HR" sz="3200" dirty="0"/>
              <a:t>ve</a:t>
            </a:r>
            <a:r>
              <a:rPr lang="hr-HR" sz="3200" dirty="0">
                <a:latin typeface="Arabic Typesetting" pitchFamily="66" charset="-78"/>
                <a:cs typeface="Arabic Typesetting" pitchFamily="66" charset="-78"/>
              </a:rPr>
              <a:t>ć</a:t>
            </a:r>
            <a:r>
              <a:rPr lang="hr-HR" sz="3200" dirty="0"/>
              <a:t>e</a:t>
            </a:r>
            <a:r>
              <a:rPr lang="ta-IN" sz="3200" dirty="0"/>
              <a:t> nogometno natjecanje dosad organizirano u </a:t>
            </a:r>
            <a:r>
              <a:rPr lang="ta-IN" sz="3200" dirty="0" smtClean="0"/>
              <a:t>Hrvatskoj</a:t>
            </a:r>
            <a:endParaRPr lang="ta-IN" sz="3200" dirty="0"/>
          </a:p>
          <a:p>
            <a:pPr>
              <a:buSzPct val="100000"/>
              <a:buBlip>
                <a:blip r:embed="rId2"/>
              </a:buBlip>
            </a:pPr>
            <a:r>
              <a:rPr lang="hr-HR" sz="3200" dirty="0"/>
              <a:t>Hrvatska + </a:t>
            </a:r>
            <a:r>
              <a:rPr lang="ta-IN" sz="3200" dirty="0">
                <a:latin typeface="Perpetua" pitchFamily="18" charset="0"/>
              </a:rPr>
              <a:t>1</a:t>
            </a:r>
            <a:r>
              <a:rPr lang="hr-HR" sz="3200" dirty="0">
                <a:latin typeface="Perpetua" pitchFamily="18" charset="0"/>
                <a:cs typeface="Arabic Typesetting" pitchFamily="66" charset="-78"/>
              </a:rPr>
              <a:t>5</a:t>
            </a:r>
            <a:r>
              <a:rPr lang="hr-HR" sz="3200" dirty="0"/>
              <a:t> </a:t>
            </a:r>
            <a:r>
              <a:rPr lang="ta-IN" sz="3200" dirty="0"/>
              <a:t>najboljih reprezentacija </a:t>
            </a:r>
            <a:r>
              <a:rPr lang="ta-IN" sz="3200" dirty="0" smtClean="0"/>
              <a:t>Europe</a:t>
            </a:r>
            <a:endParaRPr lang="ta-IN" sz="3200" dirty="0"/>
          </a:p>
          <a:p>
            <a:pPr>
              <a:buSzPct val="100000"/>
              <a:buBlip>
                <a:blip r:embed="rId2"/>
              </a:buBlip>
            </a:pPr>
            <a:r>
              <a:rPr lang="ta-IN" sz="3200" dirty="0"/>
              <a:t>Predstavljaju se budu</a:t>
            </a:r>
            <a:r>
              <a:rPr lang="ta-IN" sz="3200" dirty="0">
                <a:latin typeface="Arabic Typesetting" pitchFamily="66" charset="-78"/>
              </a:rPr>
              <a:t>ć</a:t>
            </a:r>
            <a:r>
              <a:rPr lang="ta-IN" sz="3200" dirty="0"/>
              <a:t>e svjetske zvijezde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752" y="4088003"/>
            <a:ext cx="3076050" cy="2133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46608" y="4088004"/>
            <a:ext cx="3375786" cy="21422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34222" y="4101000"/>
            <a:ext cx="3112892" cy="213339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524656" y="3563912"/>
            <a:ext cx="10777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a-IN" sz="3600" b="1" dirty="0">
                <a:solidFill>
                  <a:srgbClr val="AB0634"/>
                </a:solidFill>
                <a:latin typeface="PF BeauSans Pro" pitchFamily="2" charset="0"/>
              </a:rPr>
              <a:t>NEKE OD ZVIJEZDA </a:t>
            </a:r>
            <a:r>
              <a:rPr lang="hr-HR" sz="3600" b="1" dirty="0">
                <a:solidFill>
                  <a:srgbClr val="AB0634"/>
                </a:solidFill>
                <a:latin typeface="PF BeauSans Pro" pitchFamily="2" charset="0"/>
              </a:rPr>
              <a:t>S </a:t>
            </a:r>
            <a:r>
              <a:rPr lang="ta-IN" sz="3600" b="1" dirty="0">
                <a:solidFill>
                  <a:srgbClr val="AB0634"/>
                </a:solidFill>
                <a:latin typeface="PF BeauSans Pro" pitchFamily="2" charset="0"/>
              </a:rPr>
              <a:t>PROŠLIH EURO</a:t>
            </a:r>
            <a:r>
              <a:rPr lang="hr-HR" sz="3600" b="1" dirty="0">
                <a:solidFill>
                  <a:srgbClr val="AB0634"/>
                </a:solidFill>
                <a:latin typeface="PF BeauSans Pro" pitchFamily="2" charset="0"/>
              </a:rPr>
              <a:t>PSKIH </a:t>
            </a:r>
            <a:r>
              <a:rPr lang="ta-IN" sz="3600" b="1" dirty="0">
                <a:solidFill>
                  <a:srgbClr val="AB0634"/>
                </a:solidFill>
                <a:latin typeface="PF BeauSans Pro" pitchFamily="2" charset="0"/>
              </a:rPr>
              <a:t>U17</a:t>
            </a:r>
            <a:r>
              <a:rPr lang="hr-HR" sz="3600" b="1" dirty="0">
                <a:solidFill>
                  <a:srgbClr val="AB0634"/>
                </a:solidFill>
                <a:latin typeface="PF BeauSans Pro" pitchFamily="2" charset="0"/>
              </a:rPr>
              <a:t> </a:t>
            </a:r>
            <a:r>
              <a:rPr lang="ta-IN" sz="3600" b="1" dirty="0">
                <a:solidFill>
                  <a:srgbClr val="AB0634"/>
                </a:solidFill>
                <a:latin typeface="PF BeauSans Pro" pitchFamily="2" charset="0"/>
              </a:rPr>
              <a:t>PRVENSTAVA</a:t>
            </a:r>
            <a:r>
              <a:rPr lang="hr-HR" sz="3600" b="1" dirty="0">
                <a:solidFill>
                  <a:srgbClr val="AB0634"/>
                </a:solidFill>
                <a:latin typeface="PF BeauSans Pro" pitchFamily="2" charset="0"/>
              </a:rPr>
              <a:t>:</a:t>
            </a:r>
            <a:endParaRPr lang="en-US" sz="3600" b="1" dirty="0">
              <a:solidFill>
                <a:srgbClr val="AB0634"/>
              </a:solidFill>
              <a:latin typeface="PF BeauSans Pro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3025" y="4324883"/>
            <a:ext cx="1029978" cy="645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a-IN" sz="1798" b="1" dirty="0">
                <a:solidFill>
                  <a:schemeClr val="bg1"/>
                </a:solidFill>
              </a:rPr>
              <a:t>Wayne </a:t>
            </a:r>
            <a:endParaRPr lang="hr-HR" sz="1798" b="1" dirty="0">
              <a:solidFill>
                <a:schemeClr val="bg1"/>
              </a:solidFill>
            </a:endParaRPr>
          </a:p>
          <a:p>
            <a:pPr algn="l"/>
            <a:r>
              <a:rPr lang="ta-IN" sz="1798" b="1" dirty="0">
                <a:solidFill>
                  <a:schemeClr val="bg1"/>
                </a:solidFill>
              </a:rPr>
              <a:t>Rooney</a:t>
            </a:r>
            <a:endParaRPr lang="en-US" sz="1798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85749" y="4324883"/>
            <a:ext cx="1209328" cy="645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a-IN" sz="1798" b="1" dirty="0">
                <a:solidFill>
                  <a:schemeClr val="bg1"/>
                </a:solidFill>
              </a:rPr>
              <a:t>Cesc </a:t>
            </a:r>
            <a:endParaRPr lang="hr-HR" sz="1798" b="1" dirty="0">
              <a:solidFill>
                <a:schemeClr val="bg1"/>
              </a:solidFill>
            </a:endParaRPr>
          </a:p>
          <a:p>
            <a:pPr algn="l"/>
            <a:r>
              <a:rPr lang="ta-IN" sz="1798" b="1" dirty="0">
                <a:solidFill>
                  <a:schemeClr val="bg1"/>
                </a:solidFill>
              </a:rPr>
              <a:t>Fabregas</a:t>
            </a:r>
            <a:endParaRPr lang="en-US" sz="1798" b="1" dirty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86827" y="4324883"/>
            <a:ext cx="850629" cy="6450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ta-IN" sz="1798" b="1" dirty="0">
                <a:solidFill>
                  <a:schemeClr val="bg1"/>
                </a:solidFill>
              </a:rPr>
              <a:t>Toni </a:t>
            </a:r>
            <a:endParaRPr lang="hr-HR" sz="1798" b="1" dirty="0">
              <a:solidFill>
                <a:schemeClr val="bg1"/>
              </a:solidFill>
            </a:endParaRPr>
          </a:p>
          <a:p>
            <a:pPr algn="l"/>
            <a:r>
              <a:rPr lang="ta-IN" sz="1798" b="1" dirty="0">
                <a:solidFill>
                  <a:schemeClr val="bg1"/>
                </a:solidFill>
              </a:rPr>
              <a:t>Kroos</a:t>
            </a:r>
            <a:endParaRPr lang="en-US" sz="1798" b="1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78" y="4337629"/>
            <a:ext cx="530033" cy="5300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56288" y="4333593"/>
            <a:ext cx="530033" cy="53003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6794" y="4324883"/>
            <a:ext cx="530033" cy="530033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623376" y="197411"/>
            <a:ext cx="9644990" cy="685086"/>
          </a:xfrm>
        </p:spPr>
        <p:txBody>
          <a:bodyPr/>
          <a:lstStyle/>
          <a:p>
            <a:r>
              <a:rPr lang="ta-IN" sz="4800" dirty="0"/>
              <a:t>UEFA U</a:t>
            </a:r>
            <a:r>
              <a:rPr lang="hr-HR" sz="4800" dirty="0"/>
              <a:t>-</a:t>
            </a:r>
            <a:r>
              <a:rPr lang="ta-IN" sz="4800" dirty="0"/>
              <a:t>17 EURO HRVATSKA 2017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260389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">
  <a:themeElements>
    <a:clrScheme name="New U17">
      <a:dk1>
        <a:srgbClr val="000000"/>
      </a:dk1>
      <a:lt1>
        <a:srgbClr val="FFFFFF"/>
      </a:lt1>
      <a:dk2>
        <a:srgbClr val="961919"/>
      </a:dk2>
      <a:lt2>
        <a:srgbClr val="FFFFFF"/>
      </a:lt2>
      <a:accent1>
        <a:srgbClr val="000000"/>
      </a:accent1>
      <a:accent2>
        <a:srgbClr val="2B0B00"/>
      </a:accent2>
      <a:accent3>
        <a:srgbClr val="961919"/>
      </a:accent3>
      <a:accent4>
        <a:srgbClr val="D8470C"/>
      </a:accent4>
      <a:accent5>
        <a:srgbClr val="EC6408"/>
      </a:accent5>
      <a:accent6>
        <a:srgbClr val="FBBA07"/>
      </a:accent6>
      <a:hlink>
        <a:srgbClr val="EC6408"/>
      </a:hlink>
      <a:folHlink>
        <a:srgbClr val="FBBA07"/>
      </a:folHlink>
    </a:clrScheme>
    <a:fontScheme name="White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hite slide 1">
        <a:dk1>
          <a:srgbClr val="000000"/>
        </a:dk1>
        <a:lt1>
          <a:srgbClr val="FFFFFF"/>
        </a:lt1>
        <a:dk2>
          <a:srgbClr val="AB0634"/>
        </a:dk2>
        <a:lt2>
          <a:srgbClr val="680009"/>
        </a:lt2>
        <a:accent1>
          <a:srgbClr val="FFF321"/>
        </a:accent1>
        <a:accent2>
          <a:srgbClr val="F37321"/>
        </a:accent2>
        <a:accent3>
          <a:srgbClr val="FFFFFF"/>
        </a:accent3>
        <a:accent4>
          <a:srgbClr val="000000"/>
        </a:accent4>
        <a:accent5>
          <a:srgbClr val="FFF8AB"/>
        </a:accent5>
        <a:accent6>
          <a:srgbClr val="DC681D"/>
        </a:accent6>
        <a:hlink>
          <a:srgbClr val="680009"/>
        </a:hlink>
        <a:folHlink>
          <a:srgbClr val="AB06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Presentation1" id="{72933D8A-7936-4744-A6D2-6C6CE96DA07D}" vid="{044DFD08-1390-455E-9151-856F21497C2E}"/>
    </a:ext>
  </a:extLst>
</a:theme>
</file>

<file path=ppt/theme/theme2.xml><?xml version="1.0" encoding="utf-8"?>
<a:theme xmlns:a="http://schemas.openxmlformats.org/drawingml/2006/main" name="Dark">
  <a:themeElements>
    <a:clrScheme name="New U17">
      <a:dk1>
        <a:srgbClr val="000000"/>
      </a:dk1>
      <a:lt1>
        <a:srgbClr val="FFFFFF"/>
      </a:lt1>
      <a:dk2>
        <a:srgbClr val="961919"/>
      </a:dk2>
      <a:lt2>
        <a:srgbClr val="FFFFFF"/>
      </a:lt2>
      <a:accent1>
        <a:srgbClr val="000000"/>
      </a:accent1>
      <a:accent2>
        <a:srgbClr val="2B0B00"/>
      </a:accent2>
      <a:accent3>
        <a:srgbClr val="961919"/>
      </a:accent3>
      <a:accent4>
        <a:srgbClr val="D8470C"/>
      </a:accent4>
      <a:accent5>
        <a:srgbClr val="EC6408"/>
      </a:accent5>
      <a:accent6>
        <a:srgbClr val="FBBA07"/>
      </a:accent6>
      <a:hlink>
        <a:srgbClr val="EC6408"/>
      </a:hlink>
      <a:folHlink>
        <a:srgbClr val="FBBA07"/>
      </a:folHlink>
    </a:clrScheme>
    <a:fontScheme name="Dark 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ark slide 1">
        <a:dk1>
          <a:srgbClr val="AB401C"/>
        </a:dk1>
        <a:lt1>
          <a:srgbClr val="FFFFFF"/>
        </a:lt1>
        <a:dk2>
          <a:srgbClr val="000000"/>
        </a:dk2>
        <a:lt2>
          <a:srgbClr val="FFF521"/>
        </a:lt2>
        <a:accent1>
          <a:srgbClr val="FFF4C4"/>
        </a:accent1>
        <a:accent2>
          <a:srgbClr val="C3541A"/>
        </a:accent2>
        <a:accent3>
          <a:srgbClr val="AAAAAA"/>
        </a:accent3>
        <a:accent4>
          <a:srgbClr val="DADADA"/>
        </a:accent4>
        <a:accent5>
          <a:srgbClr val="FFF8DE"/>
        </a:accent5>
        <a:accent6>
          <a:srgbClr val="B04B16"/>
        </a:accent6>
        <a:hlink>
          <a:srgbClr val="EDD2CD"/>
        </a:hlink>
        <a:folHlink>
          <a:srgbClr val="AB0634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TZGZ_U17 EURO 2017_Croatia_PONUDA SPONZORSTVA" id="{78E4BAD8-0A01-486E-9554-588E33F64DE2}" vid="{75D65159-EEC5-479D-9665-1275C69A673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</TotalTime>
  <Words>827</Words>
  <Application>Microsoft Office PowerPoint</Application>
  <PresentationFormat>Custom</PresentationFormat>
  <Paragraphs>157</Paragraphs>
  <Slides>22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Light</vt:lpstr>
      <vt:lpstr>Dark</vt:lpstr>
      <vt:lpstr>BUDUĆE ZVIJEZDE DOLAZE U HRVATSKU</vt:lpstr>
      <vt:lpstr>PowerPoint Presentation</vt:lpstr>
      <vt:lpstr>UEFA/HNS partnerstvo</vt:lpstr>
      <vt:lpstr>PowerPoint Presentation</vt:lpstr>
      <vt:lpstr>OSNOVNE INFORMACIJE</vt:lpstr>
      <vt:lpstr>PREDVIĐENI RASPORED UTAKMICA</vt:lpstr>
      <vt:lpstr>UEFA U-17 EURO HRVATSKA 2017</vt:lpstr>
      <vt:lpstr>NOGOMET KAO PROMOTOR HRVATSKE</vt:lpstr>
      <vt:lpstr>UEFA U-17 EURO HRVATSKA 2017</vt:lpstr>
      <vt:lpstr>EURO KAO PROMOTOR ZDRAVOG ŽIVOTA</vt:lpstr>
      <vt:lpstr>MARKETINŠKE MOGUĆNOSTI</vt:lpstr>
      <vt:lpstr>AMBASADORI TURNIRA</vt:lpstr>
      <vt:lpstr>AMBASADORI TURNIRA</vt:lpstr>
      <vt:lpstr>AMBASADORI TURNIRA</vt:lpstr>
      <vt:lpstr>NAJAVA TURNIRA / PROMOCIJA/KOMUNIKACIJA</vt:lpstr>
      <vt:lpstr>SPONZORSKE AKTIVACIJE </vt:lpstr>
      <vt:lpstr>HNS web + društvene mreže</vt:lpstr>
      <vt:lpstr> Lokalne uprave i TZ – pokroviteljstvo turnira: </vt:lpstr>
      <vt:lpstr>KULTURA NAVIJANA</vt:lpstr>
      <vt:lpstr>EDUCIRANJE DJECE NA UTAKMICI</vt:lpstr>
      <vt:lpstr>POKAŽIMO CRVENI KARTON NASILJU !!!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BUDUĆE ZVIJEZDE DOLAZE U HRVATSKU</dc:title>
  <dc:creator>Koraljka Petrinović</dc:creator>
  <cp:lastModifiedBy>HP</cp:lastModifiedBy>
  <cp:revision>59</cp:revision>
  <dcterms:created xsi:type="dcterms:W3CDTF">2017-01-20T07:43:06Z</dcterms:created>
  <dcterms:modified xsi:type="dcterms:W3CDTF">2017-03-30T18:40:00Z</dcterms:modified>
</cp:coreProperties>
</file>